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Graphik Semibold"/>
        <a:ea typeface="Graphik Semibold"/>
        <a:cs typeface="Graphik Semibold"/>
        <a:sym typeface="Graphik Semibold"/>
      </a:defRPr>
    </a:lvl1pPr>
    <a:lvl2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Graphik Semibold"/>
        <a:ea typeface="Graphik Semibold"/>
        <a:cs typeface="Graphik Semibold"/>
        <a:sym typeface="Graphik Semibold"/>
      </a:defRPr>
    </a:lvl2pPr>
    <a:lvl3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Graphik Semibold"/>
        <a:ea typeface="Graphik Semibold"/>
        <a:cs typeface="Graphik Semibold"/>
        <a:sym typeface="Graphik Semibold"/>
      </a:defRPr>
    </a:lvl3pPr>
    <a:lvl4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Graphik Semibold"/>
        <a:ea typeface="Graphik Semibold"/>
        <a:cs typeface="Graphik Semibold"/>
        <a:sym typeface="Graphik Semibold"/>
      </a:defRPr>
    </a:lvl4pPr>
    <a:lvl5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Graphik Semibold"/>
        <a:ea typeface="Graphik Semibold"/>
        <a:cs typeface="Graphik Semibold"/>
        <a:sym typeface="Graphik Semibold"/>
      </a:defRPr>
    </a:lvl5pPr>
    <a:lvl6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Graphik Semibold"/>
        <a:ea typeface="Graphik Semibold"/>
        <a:cs typeface="Graphik Semibold"/>
        <a:sym typeface="Graphik Semibold"/>
      </a:defRPr>
    </a:lvl6pPr>
    <a:lvl7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Graphik Semibold"/>
        <a:ea typeface="Graphik Semibold"/>
        <a:cs typeface="Graphik Semibold"/>
        <a:sym typeface="Graphik Semibold"/>
      </a:defRPr>
    </a:lvl7pPr>
    <a:lvl8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Graphik Semibold"/>
        <a:ea typeface="Graphik Semibold"/>
        <a:cs typeface="Graphik Semibold"/>
        <a:sym typeface="Graphik Semibold"/>
      </a:defRPr>
    </a:lvl8pPr>
    <a:lvl9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Graphik Semibold"/>
        <a:ea typeface="Graphik Semibold"/>
        <a:cs typeface="Graphik Semibold"/>
        <a:sym typeface="Graphik Semibold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5E6"/>
          </a:solidFill>
        </a:fill>
      </a:tcStyle>
    </a:wholeTbl>
    <a:band2H>
      <a:tcTxStyle b="def" i="def"/>
      <a:tcStyle>
        <a:tcBdr/>
        <a:fill>
          <a:solidFill>
            <a:srgbClr val="E6EBF3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BE4CA"/>
          </a:solidFill>
        </a:fill>
      </a:tcStyle>
    </a:wholeTbl>
    <a:band2H>
      <a:tcTxStyle b="def" i="def"/>
      <a:tcStyle>
        <a:tcBdr/>
        <a:fill>
          <a:solidFill>
            <a:srgbClr val="E7F2E6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CCBD6"/>
          </a:solidFill>
        </a:fill>
      </a:tcStyle>
    </a:wholeTbl>
    <a:band2H>
      <a:tcTxStyle b="def" i="def"/>
      <a:tcStyle>
        <a:tcBdr/>
        <a:fill>
          <a:solidFill>
            <a:srgbClr val="F6E7EC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9" name="Shape 14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resentation Title"/>
          <p:cNvSpPr txBox="1"/>
          <p:nvPr>
            <p:ph type="title" hasCustomPrompt="1"/>
          </p:nvPr>
        </p:nvSpPr>
        <p:spPr>
          <a:xfrm>
            <a:off x="1270000" y="3289300"/>
            <a:ext cx="21844000" cy="3879454"/>
          </a:xfrm>
          <a:prstGeom prst="rect">
            <a:avLst/>
          </a:prstGeom>
        </p:spPr>
        <p:txBody>
          <a:bodyPr/>
          <a:lstStyle>
            <a:lvl1pPr defTabSz="2438337">
              <a:lnSpc>
                <a:spcPct val="90000"/>
              </a:lnSpc>
              <a:defRPr spc="-348" sz="116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</a:defRPr>
            </a:lvl1pPr>
          </a:lstStyle>
          <a:p>
            <a:pPr/>
            <a:r>
              <a:t>Presentation Title</a:t>
            </a:r>
          </a:p>
        </p:txBody>
      </p:sp>
      <p:sp>
        <p:nvSpPr>
          <p:cNvPr id="12" name="Body Level One…"/>
          <p:cNvSpPr txBox="1"/>
          <p:nvPr>
            <p:ph type="body" sz="quarter" idx="1" hasCustomPrompt="1"/>
          </p:nvPr>
        </p:nvSpPr>
        <p:spPr>
          <a:xfrm>
            <a:off x="1270000" y="12160429"/>
            <a:ext cx="21844000" cy="694057"/>
          </a:xfrm>
          <a:prstGeom prst="rect">
            <a:avLst/>
          </a:prstGeom>
        </p:spPr>
        <p:txBody>
          <a:bodyPr numCol="1" spcCol="38100"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3500">
                <a:latin typeface="Graphik Medium"/>
                <a:ea typeface="Graphik Medium"/>
                <a:cs typeface="Graphik Medium"/>
                <a:sym typeface="Graphik Medium"/>
              </a:defRPr>
            </a:lvl1pPr>
            <a:lvl2pPr marL="966258" indent="-407458" algn="ctr" defTabSz="825500">
              <a:spcBef>
                <a:spcPts val="0"/>
              </a:spcBef>
              <a:buClrTx/>
              <a:defRPr sz="3500">
                <a:latin typeface="Graphik Medium"/>
                <a:ea typeface="Graphik Medium"/>
                <a:cs typeface="Graphik Medium"/>
                <a:sym typeface="Graphik Medium"/>
              </a:defRPr>
            </a:lvl2pPr>
            <a:lvl3pPr marL="1525058" indent="-407458" algn="ctr" defTabSz="825500">
              <a:spcBef>
                <a:spcPts val="0"/>
              </a:spcBef>
              <a:buClrTx/>
              <a:defRPr sz="3500">
                <a:latin typeface="Graphik Medium"/>
                <a:ea typeface="Graphik Medium"/>
                <a:cs typeface="Graphik Medium"/>
                <a:sym typeface="Graphik Medium"/>
              </a:defRPr>
            </a:lvl3pPr>
            <a:lvl4pPr marL="2083858" indent="-407458" algn="ctr" defTabSz="825500">
              <a:spcBef>
                <a:spcPts val="0"/>
              </a:spcBef>
              <a:buClrTx/>
              <a:defRPr sz="3500">
                <a:latin typeface="Graphik Medium"/>
                <a:ea typeface="Graphik Medium"/>
                <a:cs typeface="Graphik Medium"/>
                <a:sym typeface="Graphik Medium"/>
              </a:defRPr>
            </a:lvl4pPr>
            <a:lvl5pPr marL="2642658" indent="-407458" algn="ctr" defTabSz="825500">
              <a:spcBef>
                <a:spcPts val="0"/>
              </a:spcBef>
              <a:buClrTx/>
              <a:defRPr sz="3500">
                <a:latin typeface="Graphik Medium"/>
                <a:ea typeface="Graphik Medium"/>
                <a:cs typeface="Graphik Medium"/>
                <a:sym typeface="Graphik Medium"/>
              </a:defRPr>
            </a:lvl5pPr>
          </a:lstStyle>
          <a:p>
            <a:pPr/>
            <a:r>
              <a:t>Author and Date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3" name="Body Level One…"/>
          <p:cNvSpPr txBox="1"/>
          <p:nvPr>
            <p:ph type="body" sz="quarter" idx="21" hasCustomPrompt="1"/>
          </p:nvPr>
        </p:nvSpPr>
        <p:spPr>
          <a:xfrm>
            <a:off x="1270000" y="6985000"/>
            <a:ext cx="21844000" cy="2512353"/>
          </a:xfrm>
          <a:prstGeom prst="rect">
            <a:avLst/>
          </a:prstGeom>
        </p:spPr>
        <p:txBody>
          <a:bodyPr numCol="1" spcCol="38100"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64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Presentation Subtitle</a:t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Body Level One…"/>
          <p:cNvSpPr txBox="1"/>
          <p:nvPr>
            <p:ph type="body" sz="half" idx="1" hasCustomPrompt="1"/>
          </p:nvPr>
        </p:nvSpPr>
        <p:spPr>
          <a:xfrm>
            <a:off x="1270000" y="4927600"/>
            <a:ext cx="21844000" cy="3902870"/>
          </a:xfrm>
          <a:prstGeom prst="rect">
            <a:avLst/>
          </a:prstGeom>
        </p:spPr>
        <p:txBody>
          <a:bodyPr numCol="1" spcCol="38100" anchor="ctr"/>
          <a:lstStyle>
            <a:lvl1pPr marL="0" indent="0" algn="ctr">
              <a:spcBef>
                <a:spcPts val="0"/>
              </a:spcBef>
              <a:buClrTx/>
              <a:buSzTx/>
              <a:buNone/>
              <a:defRPr spc="-252" sz="84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Graphik Medium"/>
                <a:ea typeface="Graphik Medium"/>
                <a:cs typeface="Graphik Medium"/>
                <a:sym typeface="Graphik Medium"/>
              </a:defRPr>
            </a:lvl1pPr>
            <a:lvl2pPr marL="0" indent="0" algn="ctr">
              <a:spcBef>
                <a:spcPts val="0"/>
              </a:spcBef>
              <a:buClrTx/>
              <a:buSzTx/>
              <a:buNone/>
              <a:defRPr spc="-252" sz="84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Graphik Medium"/>
                <a:ea typeface="Graphik Medium"/>
                <a:cs typeface="Graphik Medium"/>
                <a:sym typeface="Graphik Medium"/>
              </a:defRPr>
            </a:lvl2pPr>
            <a:lvl3pPr marL="0" indent="0" algn="ctr">
              <a:spcBef>
                <a:spcPts val="0"/>
              </a:spcBef>
              <a:buClrTx/>
              <a:buSzTx/>
              <a:buNone/>
              <a:defRPr spc="-252" sz="84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Graphik Medium"/>
                <a:ea typeface="Graphik Medium"/>
                <a:cs typeface="Graphik Medium"/>
                <a:sym typeface="Graphik Medium"/>
              </a:defRPr>
            </a:lvl3pPr>
            <a:lvl4pPr marL="0" indent="0" algn="ctr">
              <a:spcBef>
                <a:spcPts val="0"/>
              </a:spcBef>
              <a:buClrTx/>
              <a:buSzTx/>
              <a:buNone/>
              <a:defRPr spc="-252" sz="84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Graphik Medium"/>
                <a:ea typeface="Graphik Medium"/>
                <a:cs typeface="Graphik Medium"/>
                <a:sym typeface="Graphik Medium"/>
              </a:defRPr>
            </a:lvl4pPr>
            <a:lvl5pPr marL="0" indent="0" algn="ctr">
              <a:spcBef>
                <a:spcPts val="0"/>
              </a:spcBef>
              <a:buClrTx/>
              <a:buSzTx/>
              <a:buNone/>
              <a:defRPr spc="-252" sz="84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Graphik Medium"/>
                <a:ea typeface="Graphik Medium"/>
                <a:cs typeface="Graphik Medium"/>
                <a:sym typeface="Graphik Medium"/>
              </a:defRPr>
            </a:lvl5pPr>
          </a:lstStyle>
          <a:p>
            <a:pPr/>
            <a:r>
              <a:t>Statement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Body Level One…"/>
          <p:cNvSpPr txBox="1"/>
          <p:nvPr>
            <p:ph type="body" sz="half" idx="1" hasCustomPrompt="1"/>
          </p:nvPr>
        </p:nvSpPr>
        <p:spPr>
          <a:xfrm>
            <a:off x="1270000" y="3906096"/>
            <a:ext cx="21844000" cy="4488604"/>
          </a:xfrm>
          <a:prstGeom prst="rect">
            <a:avLst/>
          </a:prstGeom>
        </p:spPr>
        <p:txBody>
          <a:bodyPr numCol="1" spcCol="38100" anchor="b"/>
          <a:lstStyle>
            <a:lvl1pPr marL="0" indent="0" algn="ctr" defTabSz="2438337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448" sz="224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Graphik Semibold"/>
                <a:ea typeface="Graphik Semibold"/>
                <a:cs typeface="Graphik Semibold"/>
                <a:sym typeface="Graphik Semibold"/>
              </a:defRPr>
            </a:lvl1pPr>
            <a:lvl2pPr marL="0" indent="0" algn="ctr" defTabSz="2438337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448" sz="224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Graphik Semibold"/>
                <a:ea typeface="Graphik Semibold"/>
                <a:cs typeface="Graphik Semibold"/>
                <a:sym typeface="Graphik Semibold"/>
              </a:defRPr>
            </a:lvl2pPr>
            <a:lvl3pPr marL="0" indent="0" algn="ctr" defTabSz="2438337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448" sz="224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Graphik Semibold"/>
                <a:ea typeface="Graphik Semibold"/>
                <a:cs typeface="Graphik Semibold"/>
                <a:sym typeface="Graphik Semibold"/>
              </a:defRPr>
            </a:lvl3pPr>
            <a:lvl4pPr marL="0" indent="0" algn="ctr" defTabSz="2438337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448" sz="224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Graphik Semibold"/>
                <a:ea typeface="Graphik Semibold"/>
                <a:cs typeface="Graphik Semibold"/>
                <a:sym typeface="Graphik Semibold"/>
              </a:defRPr>
            </a:lvl4pPr>
            <a:lvl5pPr marL="0" indent="0" algn="ctr" defTabSz="2438337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448" sz="224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Graphik Semibold"/>
                <a:ea typeface="Graphik Semibold"/>
                <a:cs typeface="Graphik Semibold"/>
                <a:sym typeface="Graphik Semibold"/>
              </a:defRPr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7" name="Fact information"/>
          <p:cNvSpPr txBox="1"/>
          <p:nvPr>
            <p:ph type="body" sz="quarter" idx="21" hasCustomPrompt="1"/>
          </p:nvPr>
        </p:nvSpPr>
        <p:spPr>
          <a:xfrm>
            <a:off x="1270000" y="8521700"/>
            <a:ext cx="21844000" cy="1016000"/>
          </a:xfrm>
          <a:prstGeom prst="rect">
            <a:avLst/>
          </a:prstGeom>
        </p:spPr>
        <p:txBody>
          <a:bodyPr numCol="1" spcCol="38100"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44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Fact information</a:t>
            </a:r>
          </a:p>
        </p:txBody>
      </p:sp>
      <p:sp>
        <p:nvSpPr>
          <p:cNvPr id="10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Body Level One…"/>
          <p:cNvSpPr txBox="1"/>
          <p:nvPr>
            <p:ph type="body" sz="quarter" idx="1" hasCustomPrompt="1"/>
          </p:nvPr>
        </p:nvSpPr>
        <p:spPr>
          <a:xfrm>
            <a:off x="1270000" y="11155085"/>
            <a:ext cx="21844000" cy="832614"/>
          </a:xfrm>
          <a:prstGeom prst="rect">
            <a:avLst/>
          </a:prstGeom>
        </p:spPr>
        <p:txBody>
          <a:bodyPr numCol="1" spcCol="38100" anchor="ctr"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4400">
                <a:latin typeface="Graphik Medium"/>
                <a:ea typeface="Graphik Medium"/>
                <a:cs typeface="Graphik Medium"/>
                <a:sym typeface="Graphik Medium"/>
              </a:defRPr>
            </a:lvl1pPr>
            <a:lvl2pPr marL="1071033" indent="-512233" algn="ctr" defTabSz="825500">
              <a:spcBef>
                <a:spcPts val="0"/>
              </a:spcBef>
              <a:buClrTx/>
              <a:defRPr sz="4400">
                <a:latin typeface="Graphik Medium"/>
                <a:ea typeface="Graphik Medium"/>
                <a:cs typeface="Graphik Medium"/>
                <a:sym typeface="Graphik Medium"/>
              </a:defRPr>
            </a:lvl2pPr>
            <a:lvl3pPr marL="1629833" indent="-512233" algn="ctr" defTabSz="825500">
              <a:spcBef>
                <a:spcPts val="0"/>
              </a:spcBef>
              <a:buClrTx/>
              <a:defRPr sz="4400">
                <a:latin typeface="Graphik Medium"/>
                <a:ea typeface="Graphik Medium"/>
                <a:cs typeface="Graphik Medium"/>
                <a:sym typeface="Graphik Medium"/>
              </a:defRPr>
            </a:lvl3pPr>
            <a:lvl4pPr marL="2188633" indent="-512233" algn="ctr" defTabSz="825500">
              <a:spcBef>
                <a:spcPts val="0"/>
              </a:spcBef>
              <a:buClrTx/>
              <a:defRPr sz="4400">
                <a:latin typeface="Graphik Medium"/>
                <a:ea typeface="Graphik Medium"/>
                <a:cs typeface="Graphik Medium"/>
                <a:sym typeface="Graphik Medium"/>
              </a:defRPr>
            </a:lvl4pPr>
            <a:lvl5pPr marL="2747433" indent="-512233" algn="ctr" defTabSz="825500">
              <a:spcBef>
                <a:spcPts val="0"/>
              </a:spcBef>
              <a:buClrTx/>
              <a:defRPr sz="4400">
                <a:latin typeface="Graphik Medium"/>
                <a:ea typeface="Graphik Medium"/>
                <a:cs typeface="Graphik Medium"/>
                <a:sym typeface="Graphik Medium"/>
              </a:defRPr>
            </a:lvl5pPr>
          </a:lstStyle>
          <a:p>
            <a:pPr/>
            <a:r>
              <a:t>Attribution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6" name="Body Level One…"/>
          <p:cNvSpPr txBox="1"/>
          <p:nvPr>
            <p:ph type="body" sz="half" idx="21" hasCustomPrompt="1"/>
          </p:nvPr>
        </p:nvSpPr>
        <p:spPr>
          <a:xfrm>
            <a:off x="1270000" y="5141969"/>
            <a:ext cx="21844000" cy="3430192"/>
          </a:xfrm>
          <a:prstGeom prst="rect">
            <a:avLst/>
          </a:prstGeom>
        </p:spPr>
        <p:txBody>
          <a:bodyPr numCol="1" spcCol="38100" anchor="ctr"/>
          <a:lstStyle/>
          <a:p>
            <a:pPr lvl="4" marL="0" indent="1536191" algn="ctr" defTabSz="1365504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94" sz="4704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Graphik Semibold"/>
                <a:ea typeface="Graphik Semibold"/>
                <a:cs typeface="Graphik Semibold"/>
                <a:sym typeface="Graphik Semibold"/>
              </a:defRPr>
            </a:pPr>
            <a:r>
              <a:t>“Notable Quote”
</a:t>
            </a:r>
          </a:p>
        </p:txBody>
      </p:sp>
      <p:sp>
        <p:nvSpPr>
          <p:cNvPr id="11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988149250_2145x1620.jpg"/>
          <p:cNvSpPr/>
          <p:nvPr>
            <p:ph type="pic" sz="half" idx="21"/>
          </p:nvPr>
        </p:nvSpPr>
        <p:spPr>
          <a:xfrm>
            <a:off x="12192000" y="4813300"/>
            <a:ext cx="12192000" cy="9207945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pPr/>
          </a:p>
        </p:txBody>
      </p:sp>
      <p:sp>
        <p:nvSpPr>
          <p:cNvPr id="125" name="1169517375_2880x1920.jpg"/>
          <p:cNvSpPr/>
          <p:nvPr>
            <p:ph type="pic" sz="half" idx="22"/>
          </p:nvPr>
        </p:nvSpPr>
        <p:spPr>
          <a:xfrm>
            <a:off x="12192000" y="-628650"/>
            <a:ext cx="12192000" cy="8128000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pPr/>
          </a:p>
        </p:txBody>
      </p:sp>
      <p:sp>
        <p:nvSpPr>
          <p:cNvPr id="126" name="184386109_2439x1626.jpg"/>
          <p:cNvSpPr/>
          <p:nvPr>
            <p:ph type="pic" idx="23"/>
          </p:nvPr>
        </p:nvSpPr>
        <p:spPr>
          <a:xfrm>
            <a:off x="-4203700" y="0"/>
            <a:ext cx="20574000" cy="13716000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pPr/>
          </a:p>
        </p:txBody>
      </p:sp>
      <p:sp>
        <p:nvSpPr>
          <p:cNvPr id="12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1169517375_2880x1920.jpg"/>
          <p:cNvSpPr/>
          <p:nvPr>
            <p:ph type="pic" idx="21"/>
          </p:nvPr>
        </p:nvSpPr>
        <p:spPr>
          <a:xfrm>
            <a:off x="0" y="-1270000"/>
            <a:ext cx="24384000" cy="16256002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pPr/>
          </a:p>
        </p:txBody>
      </p:sp>
      <p:sp>
        <p:nvSpPr>
          <p:cNvPr id="1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1169517375_2880x1920.jpg"/>
          <p:cNvSpPr/>
          <p:nvPr>
            <p:ph type="pic" idx="21"/>
          </p:nvPr>
        </p:nvSpPr>
        <p:spPr>
          <a:xfrm>
            <a:off x="0" y="-1270000"/>
            <a:ext cx="24384000" cy="16256002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pPr/>
          </a:p>
        </p:txBody>
      </p:sp>
      <p:sp>
        <p:nvSpPr>
          <p:cNvPr id="22" name="Body Level One…"/>
          <p:cNvSpPr txBox="1"/>
          <p:nvPr>
            <p:ph type="body" sz="quarter" idx="1" hasCustomPrompt="1"/>
          </p:nvPr>
        </p:nvSpPr>
        <p:spPr>
          <a:xfrm>
            <a:off x="1270000" y="12166600"/>
            <a:ext cx="21844000" cy="694056"/>
          </a:xfrm>
          <a:prstGeom prst="rect">
            <a:avLst/>
          </a:prstGeom>
        </p:spPr>
        <p:txBody>
          <a:bodyPr numCol="1" spcCol="38100"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35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  <a:lvl2pPr marL="966258" indent="-407458" algn="ctr" defTabSz="825500">
              <a:spcBef>
                <a:spcPts val="0"/>
              </a:spcBef>
              <a:buClrTx/>
              <a:defRPr sz="35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2pPr>
            <a:lvl3pPr marL="1525058" indent="-407458" algn="ctr" defTabSz="825500">
              <a:spcBef>
                <a:spcPts val="0"/>
              </a:spcBef>
              <a:buClrTx/>
              <a:defRPr sz="35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3pPr>
            <a:lvl4pPr marL="2083858" indent="-407458" algn="ctr" defTabSz="825500">
              <a:spcBef>
                <a:spcPts val="0"/>
              </a:spcBef>
              <a:buClrTx/>
              <a:defRPr sz="35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4pPr>
            <a:lvl5pPr marL="2642658" indent="-407458" algn="ctr" defTabSz="825500">
              <a:spcBef>
                <a:spcPts val="0"/>
              </a:spcBef>
              <a:buClrTx/>
              <a:defRPr sz="35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5pPr>
          </a:lstStyle>
          <a:p>
            <a:pPr/>
            <a:r>
              <a:t>Author and Date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3" name="Presentation Title"/>
          <p:cNvSpPr txBox="1"/>
          <p:nvPr>
            <p:ph type="title" hasCustomPrompt="1"/>
          </p:nvPr>
        </p:nvSpPr>
        <p:spPr>
          <a:xfrm>
            <a:off x="1270000" y="3289300"/>
            <a:ext cx="21844000" cy="3873500"/>
          </a:xfrm>
          <a:prstGeom prst="rect">
            <a:avLst/>
          </a:prstGeom>
        </p:spPr>
        <p:txBody>
          <a:bodyPr/>
          <a:lstStyle>
            <a:lvl1pPr defTabSz="2438400">
              <a:lnSpc>
                <a:spcPct val="90000"/>
              </a:lnSpc>
              <a:defRPr spc="-348" sz="11600">
                <a:solidFill>
                  <a:srgbClr val="FFFFFF"/>
                </a:solidFill>
              </a:defRPr>
            </a:lvl1pPr>
          </a:lstStyle>
          <a:p>
            <a:pPr/>
            <a:r>
              <a:t>Presentation Title</a:t>
            </a:r>
          </a:p>
        </p:txBody>
      </p:sp>
      <p:sp>
        <p:nvSpPr>
          <p:cNvPr id="24" name="Body Level One…"/>
          <p:cNvSpPr txBox="1"/>
          <p:nvPr>
            <p:ph type="body" sz="quarter" idx="22" hasCustomPrompt="1"/>
          </p:nvPr>
        </p:nvSpPr>
        <p:spPr>
          <a:xfrm>
            <a:off x="1270000" y="6985000"/>
            <a:ext cx="21844000" cy="2514600"/>
          </a:xfrm>
          <a:prstGeom prst="rect">
            <a:avLst/>
          </a:prstGeom>
        </p:spPr>
        <p:txBody>
          <a:bodyPr numCol="1" spcCol="38100"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Presentation Subtitle</a:t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184386109_2439x1626.jpg"/>
          <p:cNvSpPr/>
          <p:nvPr>
            <p:ph type="pic" idx="21"/>
          </p:nvPr>
        </p:nvSpPr>
        <p:spPr>
          <a:xfrm>
            <a:off x="7962900" y="-25400"/>
            <a:ext cx="20650200" cy="13766800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pPr/>
          </a:p>
        </p:txBody>
      </p:sp>
      <p:sp>
        <p:nvSpPr>
          <p:cNvPr id="33" name="Slide Title"/>
          <p:cNvSpPr txBox="1"/>
          <p:nvPr>
            <p:ph type="title" hasCustomPrompt="1"/>
          </p:nvPr>
        </p:nvSpPr>
        <p:spPr>
          <a:xfrm>
            <a:off x="1270000" y="3885107"/>
            <a:ext cx="9652000" cy="3200204"/>
          </a:xfrm>
          <a:prstGeom prst="rect">
            <a:avLst/>
          </a:prstGeom>
        </p:spPr>
        <p:txBody>
          <a:bodyPr/>
          <a:lstStyle>
            <a:lvl1pPr>
              <a:defRPr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</a:defRPr>
            </a:lvl1pPr>
          </a:lstStyle>
          <a:p>
            <a:pPr/>
            <a:r>
              <a:t>Slide Title</a:t>
            </a:r>
          </a:p>
        </p:txBody>
      </p:sp>
      <p:sp>
        <p:nvSpPr>
          <p:cNvPr id="34" name="Body Level One…"/>
          <p:cNvSpPr txBox="1"/>
          <p:nvPr>
            <p:ph type="body" sz="quarter" idx="1" hasCustomPrompt="1"/>
          </p:nvPr>
        </p:nvSpPr>
        <p:spPr>
          <a:xfrm>
            <a:off x="1270000" y="6845300"/>
            <a:ext cx="9652000" cy="5664200"/>
          </a:xfrm>
          <a:prstGeom prst="rect">
            <a:avLst/>
          </a:prstGeom>
        </p:spPr>
        <p:txBody>
          <a:bodyPr numCol="1" spcCol="38100"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latin typeface="Graphik Medium"/>
                <a:ea typeface="Graphik Medium"/>
                <a:cs typeface="Graphik Medium"/>
                <a:sym typeface="Graphik Medium"/>
              </a:defRPr>
            </a:lvl1pPr>
            <a:lvl2pPr marL="0" indent="0" algn="ctr" defTabSz="825500">
              <a:spcBef>
                <a:spcPts val="0"/>
              </a:spcBef>
              <a:buClrTx/>
              <a:buSzTx/>
              <a:buNone/>
              <a:defRPr sz="5400">
                <a:latin typeface="Graphik Medium"/>
                <a:ea typeface="Graphik Medium"/>
                <a:cs typeface="Graphik Medium"/>
                <a:sym typeface="Graphik Medium"/>
              </a:defRPr>
            </a:lvl2pPr>
            <a:lvl3pPr marL="0" indent="0" algn="ctr" defTabSz="825500">
              <a:spcBef>
                <a:spcPts val="0"/>
              </a:spcBef>
              <a:buClrTx/>
              <a:buSzTx/>
              <a:buNone/>
              <a:defRPr sz="5400">
                <a:latin typeface="Graphik Medium"/>
                <a:ea typeface="Graphik Medium"/>
                <a:cs typeface="Graphik Medium"/>
                <a:sym typeface="Graphik Medium"/>
              </a:defRPr>
            </a:lvl3pPr>
            <a:lvl4pPr marL="0" indent="0" algn="ctr" defTabSz="825500">
              <a:spcBef>
                <a:spcPts val="0"/>
              </a:spcBef>
              <a:buClrTx/>
              <a:buSzTx/>
              <a:buNone/>
              <a:defRPr sz="5400">
                <a:latin typeface="Graphik Medium"/>
                <a:ea typeface="Graphik Medium"/>
                <a:cs typeface="Graphik Medium"/>
                <a:sym typeface="Graphik Medium"/>
              </a:defRPr>
            </a:lvl4pPr>
            <a:lvl5pPr marL="0" indent="0" algn="ctr" defTabSz="825500">
              <a:spcBef>
                <a:spcPts val="0"/>
              </a:spcBef>
              <a:buClrTx/>
              <a:buSzTx/>
              <a:buNone/>
              <a:defRPr sz="5400">
                <a:latin typeface="Graphik Medium"/>
                <a:ea typeface="Graphik Medium"/>
                <a:cs typeface="Graphik Medium"/>
                <a:sym typeface="Graphik Medium"/>
              </a:defRPr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/>
          <p:nvPr>
            <p:ph type="title" hasCustomPrompt="1"/>
          </p:nvPr>
        </p:nvSpPr>
        <p:spPr>
          <a:xfrm>
            <a:off x="1270000" y="812800"/>
            <a:ext cx="21844000" cy="1557438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43" name="Body Level One…"/>
          <p:cNvSpPr txBox="1"/>
          <p:nvPr>
            <p:ph type="body" sz="quarter" idx="1" hasCustomPrompt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</p:spPr>
        <p:txBody>
          <a:bodyPr numCol="1" spcCol="38100"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latin typeface="Graphik Medium"/>
                <a:ea typeface="Graphik Medium"/>
                <a:cs typeface="Graphik Medium"/>
                <a:sym typeface="Graphik Medium"/>
              </a:defRPr>
            </a:lvl1pPr>
            <a:lvl2pPr marL="1187450" indent="-628650" algn="ctr" defTabSz="825500">
              <a:spcBef>
                <a:spcPts val="0"/>
              </a:spcBef>
              <a:buClrTx/>
              <a:defRPr sz="5400">
                <a:latin typeface="Graphik Medium"/>
                <a:ea typeface="Graphik Medium"/>
                <a:cs typeface="Graphik Medium"/>
                <a:sym typeface="Graphik Medium"/>
              </a:defRPr>
            </a:lvl2pPr>
            <a:lvl3pPr marL="1746250" indent="-628650" algn="ctr" defTabSz="825500">
              <a:spcBef>
                <a:spcPts val="0"/>
              </a:spcBef>
              <a:buClrTx/>
              <a:defRPr sz="5400">
                <a:latin typeface="Graphik Medium"/>
                <a:ea typeface="Graphik Medium"/>
                <a:cs typeface="Graphik Medium"/>
                <a:sym typeface="Graphik Medium"/>
              </a:defRPr>
            </a:lvl3pPr>
            <a:lvl4pPr marL="2305050" indent="-628650" algn="ctr" defTabSz="825500">
              <a:spcBef>
                <a:spcPts val="0"/>
              </a:spcBef>
              <a:buClrTx/>
              <a:defRPr sz="5400">
                <a:latin typeface="Graphik Medium"/>
                <a:ea typeface="Graphik Medium"/>
                <a:cs typeface="Graphik Medium"/>
                <a:sym typeface="Graphik Medium"/>
              </a:defRPr>
            </a:lvl4pPr>
            <a:lvl5pPr marL="2863850" indent="-628650" algn="ctr" defTabSz="825500">
              <a:spcBef>
                <a:spcPts val="0"/>
              </a:spcBef>
              <a:buClrTx/>
              <a:defRPr sz="5400">
                <a:latin typeface="Graphik Medium"/>
                <a:ea typeface="Graphik Medium"/>
                <a:cs typeface="Graphik Medium"/>
                <a:sym typeface="Graphik Medium"/>
              </a:defRPr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4" name="Body Level One…"/>
          <p:cNvSpPr txBox="1"/>
          <p:nvPr>
            <p:ph type="body" idx="21" hasCustomPrompt="1"/>
          </p:nvPr>
        </p:nvSpPr>
        <p:spPr>
          <a:xfrm>
            <a:off x="1270000" y="4267200"/>
            <a:ext cx="21844000" cy="8432800"/>
          </a:xfrm>
          <a:prstGeom prst="rect">
            <a:avLst/>
          </a:prstGeom>
        </p:spPr>
        <p:txBody>
          <a:bodyPr numCol="1" spcCol="38100"/>
          <a:lstStyle/>
          <a:p>
            <a:pPr/>
            <a:r>
              <a:t>Slide bullet text</a:t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988149250_2145x1620.jpg"/>
          <p:cNvSpPr/>
          <p:nvPr>
            <p:ph type="pic" idx="21"/>
          </p:nvPr>
        </p:nvSpPr>
        <p:spPr>
          <a:xfrm>
            <a:off x="10185400" y="0"/>
            <a:ext cx="18161000" cy="13716000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pPr/>
          </a:p>
        </p:txBody>
      </p:sp>
      <p:sp>
        <p:nvSpPr>
          <p:cNvPr id="61" name="Slide Title"/>
          <p:cNvSpPr txBox="1"/>
          <p:nvPr>
            <p:ph type="title" hasCustomPrompt="1"/>
          </p:nvPr>
        </p:nvSpPr>
        <p:spPr>
          <a:xfrm>
            <a:off x="1270000" y="838200"/>
            <a:ext cx="9652000" cy="1549400"/>
          </a:xfrm>
          <a:prstGeom prst="rect">
            <a:avLst/>
          </a:prstGeom>
        </p:spPr>
        <p:txBody>
          <a:bodyPr/>
          <a:lstStyle>
            <a:lvl1pPr>
              <a:defRPr>
                <a:gradFill flip="none" rotWithShape="1">
                  <a:gsLst>
                    <a:gs pos="0">
                      <a:srgbClr val="5E03FF"/>
                    </a:gs>
                    <a:gs pos="100000">
                      <a:srgbClr val="FF00F7"/>
                    </a:gs>
                  </a:gsLst>
                  <a:lin ang="3960000" scaled="0"/>
                </a:gradFill>
              </a:defRPr>
            </a:lvl1pPr>
          </a:lstStyle>
          <a:p>
            <a:pPr/>
            <a:r>
              <a:t>Slide Title</a:t>
            </a:r>
          </a:p>
        </p:txBody>
      </p:sp>
      <p:sp>
        <p:nvSpPr>
          <p:cNvPr id="62" name="Body Level One…"/>
          <p:cNvSpPr txBox="1"/>
          <p:nvPr>
            <p:ph type="body" sz="half" idx="1" hasCustomPrompt="1"/>
          </p:nvPr>
        </p:nvSpPr>
        <p:spPr>
          <a:xfrm>
            <a:off x="1270000" y="4267200"/>
            <a:ext cx="9652000" cy="8432800"/>
          </a:xfrm>
          <a:prstGeom prst="rect">
            <a:avLst/>
          </a:prstGeom>
        </p:spPr>
        <p:txBody>
          <a:bodyPr numCol="1" spcCol="38100"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3" name="Slide Subtitle"/>
          <p:cNvSpPr txBox="1"/>
          <p:nvPr>
            <p:ph type="body" sz="quarter" idx="22" hasCustomPrompt="1"/>
          </p:nvPr>
        </p:nvSpPr>
        <p:spPr>
          <a:xfrm>
            <a:off x="1270000" y="2133600"/>
            <a:ext cx="9652000" cy="1016000"/>
          </a:xfrm>
          <a:prstGeom prst="rect">
            <a:avLst/>
          </a:prstGeom>
        </p:spPr>
        <p:txBody>
          <a:bodyPr numCol="1" spcCol="38100"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Slide Subtitle</a:t>
            </a:r>
          </a:p>
        </p:txBody>
      </p:sp>
      <p:sp>
        <p:nvSpPr>
          <p:cNvPr id="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ection Title"/>
          <p:cNvSpPr txBox="1"/>
          <p:nvPr>
            <p:ph type="title" hasCustomPrompt="1"/>
          </p:nvPr>
        </p:nvSpPr>
        <p:spPr>
          <a:xfrm>
            <a:off x="1270000" y="3289300"/>
            <a:ext cx="21844000" cy="3873500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defRPr spc="-348" sz="11600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</a:defRPr>
            </a:lvl1pPr>
          </a:lstStyle>
          <a:p>
            <a:pPr/>
            <a:r>
              <a:t>Section Title</a:t>
            </a:r>
          </a:p>
        </p:txBody>
      </p:sp>
      <p:sp>
        <p:nvSpPr>
          <p:cNvPr id="7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lide Title"/>
          <p:cNvSpPr txBox="1"/>
          <p:nvPr>
            <p:ph type="title" hasCustomPrompt="1"/>
          </p:nvPr>
        </p:nvSpPr>
        <p:spPr>
          <a:xfrm>
            <a:off x="1270000" y="812800"/>
            <a:ext cx="21844000" cy="1557438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80" name="Body Level One…"/>
          <p:cNvSpPr txBox="1"/>
          <p:nvPr>
            <p:ph type="body" sz="quarter" idx="1" hasCustomPrompt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</p:spPr>
        <p:txBody>
          <a:bodyPr numCol="1" spcCol="38100"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latin typeface="Graphik Medium"/>
                <a:ea typeface="Graphik Medium"/>
                <a:cs typeface="Graphik Medium"/>
                <a:sym typeface="Graphik Medium"/>
              </a:defRPr>
            </a:lvl1pPr>
            <a:lvl2pPr marL="1187450" indent="-628650" algn="ctr" defTabSz="825500">
              <a:spcBef>
                <a:spcPts val="0"/>
              </a:spcBef>
              <a:buClrTx/>
              <a:defRPr sz="5400">
                <a:latin typeface="Graphik Medium"/>
                <a:ea typeface="Graphik Medium"/>
                <a:cs typeface="Graphik Medium"/>
                <a:sym typeface="Graphik Medium"/>
              </a:defRPr>
            </a:lvl2pPr>
            <a:lvl3pPr marL="1746250" indent="-628650" algn="ctr" defTabSz="825500">
              <a:spcBef>
                <a:spcPts val="0"/>
              </a:spcBef>
              <a:buClrTx/>
              <a:defRPr sz="5400">
                <a:latin typeface="Graphik Medium"/>
                <a:ea typeface="Graphik Medium"/>
                <a:cs typeface="Graphik Medium"/>
                <a:sym typeface="Graphik Medium"/>
              </a:defRPr>
            </a:lvl3pPr>
            <a:lvl4pPr marL="2305050" indent="-628650" algn="ctr" defTabSz="825500">
              <a:spcBef>
                <a:spcPts val="0"/>
              </a:spcBef>
              <a:buClrTx/>
              <a:defRPr sz="5400">
                <a:latin typeface="Graphik Medium"/>
                <a:ea typeface="Graphik Medium"/>
                <a:cs typeface="Graphik Medium"/>
                <a:sym typeface="Graphik Medium"/>
              </a:defRPr>
            </a:lvl4pPr>
            <a:lvl5pPr marL="2863850" indent="-628650" algn="ctr" defTabSz="825500">
              <a:spcBef>
                <a:spcPts val="0"/>
              </a:spcBef>
              <a:buClrTx/>
              <a:defRPr sz="5400">
                <a:latin typeface="Graphik Medium"/>
                <a:ea typeface="Graphik Medium"/>
                <a:cs typeface="Graphik Medium"/>
                <a:sym typeface="Graphik Medium"/>
              </a:defRPr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8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Agenda Title"/>
          <p:cNvSpPr txBox="1"/>
          <p:nvPr>
            <p:ph type="title" hasCustomPrompt="1"/>
          </p:nvPr>
        </p:nvSpPr>
        <p:spPr>
          <a:xfrm>
            <a:off x="1270000" y="812800"/>
            <a:ext cx="21844000" cy="1562100"/>
          </a:xfrm>
          <a:prstGeom prst="rect">
            <a:avLst/>
          </a:prstGeom>
        </p:spPr>
        <p:txBody>
          <a:bodyPr/>
          <a:lstStyle/>
          <a:p>
            <a:pPr/>
            <a:r>
              <a:t>Agenda Title</a:t>
            </a:r>
          </a:p>
        </p:txBody>
      </p:sp>
      <p:sp>
        <p:nvSpPr>
          <p:cNvPr id="89" name="Body Level One…"/>
          <p:cNvSpPr txBox="1"/>
          <p:nvPr>
            <p:ph type="body" sz="quarter" idx="1" hasCustomPrompt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</p:spPr>
        <p:txBody>
          <a:bodyPr numCol="1" spcCol="38100"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latin typeface="Graphik Medium"/>
                <a:ea typeface="Graphik Medium"/>
                <a:cs typeface="Graphik Medium"/>
                <a:sym typeface="Graphik Medium"/>
              </a:defRPr>
            </a:lvl1pPr>
            <a:lvl2pPr marL="1187450" indent="-628650" algn="ctr" defTabSz="825500">
              <a:spcBef>
                <a:spcPts val="0"/>
              </a:spcBef>
              <a:buClrTx/>
              <a:defRPr sz="5400">
                <a:latin typeface="Graphik Medium"/>
                <a:ea typeface="Graphik Medium"/>
                <a:cs typeface="Graphik Medium"/>
                <a:sym typeface="Graphik Medium"/>
              </a:defRPr>
            </a:lvl2pPr>
            <a:lvl3pPr marL="1746250" indent="-628650" algn="ctr" defTabSz="825500">
              <a:spcBef>
                <a:spcPts val="0"/>
              </a:spcBef>
              <a:buClrTx/>
              <a:defRPr sz="5400">
                <a:latin typeface="Graphik Medium"/>
                <a:ea typeface="Graphik Medium"/>
                <a:cs typeface="Graphik Medium"/>
                <a:sym typeface="Graphik Medium"/>
              </a:defRPr>
            </a:lvl3pPr>
            <a:lvl4pPr marL="2305050" indent="-628650" algn="ctr" defTabSz="825500">
              <a:spcBef>
                <a:spcPts val="0"/>
              </a:spcBef>
              <a:buClrTx/>
              <a:defRPr sz="5400">
                <a:latin typeface="Graphik Medium"/>
                <a:ea typeface="Graphik Medium"/>
                <a:cs typeface="Graphik Medium"/>
                <a:sym typeface="Graphik Medium"/>
              </a:defRPr>
            </a:lvl4pPr>
            <a:lvl5pPr marL="2863850" indent="-628650" algn="ctr" defTabSz="825500">
              <a:spcBef>
                <a:spcPts val="0"/>
              </a:spcBef>
              <a:buClrTx/>
              <a:defRPr sz="5400">
                <a:latin typeface="Graphik Medium"/>
                <a:ea typeface="Graphik Medium"/>
                <a:cs typeface="Graphik Medium"/>
                <a:sym typeface="Graphik Medium"/>
              </a:defRPr>
            </a:lvl5pPr>
          </a:lstStyle>
          <a:p>
            <a:pPr/>
            <a:r>
              <a:t>Agenda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0" name="Body Level One…"/>
          <p:cNvSpPr txBox="1"/>
          <p:nvPr>
            <p:ph type="body" idx="21" hasCustomPrompt="1"/>
          </p:nvPr>
        </p:nvSpPr>
        <p:spPr>
          <a:xfrm>
            <a:off x="1270000" y="4267200"/>
            <a:ext cx="21844000" cy="8432800"/>
          </a:xfrm>
          <a:prstGeom prst="rect">
            <a:avLst/>
          </a:prstGeom>
        </p:spPr>
        <p:txBody>
          <a:bodyPr numCol="1" spcCol="38100"/>
          <a:lstStyle>
            <a:lvl1pPr marL="0" indent="0" defTabSz="825500">
              <a:buClrTx/>
              <a:buSzTx/>
              <a:buNone/>
              <a:defRPr spc="-99" sz="5500"/>
            </a:lvl1pPr>
          </a:lstStyle>
          <a:p>
            <a:pPr/>
            <a:r>
              <a:t>Agenda Topics</a:t>
            </a:r>
          </a:p>
        </p:txBody>
      </p:sp>
      <p:sp>
        <p:nvSpPr>
          <p:cNvPr id="9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ody Level One…"/>
          <p:cNvSpPr txBox="1"/>
          <p:nvPr>
            <p:ph type="body" idx="1" hasCustomPrompt="1"/>
          </p:nvPr>
        </p:nvSpPr>
        <p:spPr>
          <a:xfrm>
            <a:off x="1270000" y="4269316"/>
            <a:ext cx="21844000" cy="843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numCol="2" spcCol="1092200">
            <a:normAutofit fontScale="100000" lnSpcReduction="0"/>
          </a:bodyPr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" name="Title Text"/>
          <p:cNvSpPr txBox="1"/>
          <p:nvPr>
            <p:ph type="title"/>
          </p:nvPr>
        </p:nvSpPr>
        <p:spPr>
          <a:xfrm>
            <a:off x="3653366" y="0"/>
            <a:ext cx="19507201" cy="36734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1977623" y="13081000"/>
            <a:ext cx="416053" cy="467107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>
              <a:defRPr sz="2200"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transition xmlns:p14="http://schemas.microsoft.com/office/powerpoint/2010/main" spd="med" advClick="1"/>
  <p:txStyles>
    <p:titleStyle>
      <a:lvl1pPr marL="0" marR="0" indent="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solidFill>
            <a:srgbClr val="000000"/>
          </a:solidFill>
          <a:uFillTx/>
          <a:latin typeface="Graphik Semibold"/>
          <a:ea typeface="Graphik Semibold"/>
          <a:cs typeface="Graphik Semibold"/>
          <a:sym typeface="Graphik Semibold"/>
        </a:defRPr>
      </a:lvl1pPr>
      <a:lvl2pPr marL="0" marR="0" indent="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solidFill>
            <a:srgbClr val="000000"/>
          </a:solidFill>
          <a:uFillTx/>
          <a:latin typeface="Graphik Semibold"/>
          <a:ea typeface="Graphik Semibold"/>
          <a:cs typeface="Graphik Semibold"/>
          <a:sym typeface="Graphik Semibold"/>
        </a:defRPr>
      </a:lvl2pPr>
      <a:lvl3pPr marL="0" marR="0" indent="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solidFill>
            <a:srgbClr val="000000"/>
          </a:solidFill>
          <a:uFillTx/>
          <a:latin typeface="Graphik Semibold"/>
          <a:ea typeface="Graphik Semibold"/>
          <a:cs typeface="Graphik Semibold"/>
          <a:sym typeface="Graphik Semibold"/>
        </a:defRPr>
      </a:lvl3pPr>
      <a:lvl4pPr marL="0" marR="0" indent="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solidFill>
            <a:srgbClr val="000000"/>
          </a:solidFill>
          <a:uFillTx/>
          <a:latin typeface="Graphik Semibold"/>
          <a:ea typeface="Graphik Semibold"/>
          <a:cs typeface="Graphik Semibold"/>
          <a:sym typeface="Graphik Semibold"/>
        </a:defRPr>
      </a:lvl4pPr>
      <a:lvl5pPr marL="0" marR="0" indent="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solidFill>
            <a:srgbClr val="000000"/>
          </a:solidFill>
          <a:uFillTx/>
          <a:latin typeface="Graphik Semibold"/>
          <a:ea typeface="Graphik Semibold"/>
          <a:cs typeface="Graphik Semibold"/>
          <a:sym typeface="Graphik Semibold"/>
        </a:defRPr>
      </a:lvl5pPr>
      <a:lvl6pPr marL="0" marR="0" indent="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solidFill>
            <a:srgbClr val="000000"/>
          </a:solidFill>
          <a:uFillTx/>
          <a:latin typeface="Graphik Semibold"/>
          <a:ea typeface="Graphik Semibold"/>
          <a:cs typeface="Graphik Semibold"/>
          <a:sym typeface="Graphik Semibold"/>
        </a:defRPr>
      </a:lvl6pPr>
      <a:lvl7pPr marL="0" marR="0" indent="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solidFill>
            <a:srgbClr val="000000"/>
          </a:solidFill>
          <a:uFillTx/>
          <a:latin typeface="Graphik Semibold"/>
          <a:ea typeface="Graphik Semibold"/>
          <a:cs typeface="Graphik Semibold"/>
          <a:sym typeface="Graphik Semibold"/>
        </a:defRPr>
      </a:lvl7pPr>
      <a:lvl8pPr marL="0" marR="0" indent="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solidFill>
            <a:srgbClr val="000000"/>
          </a:solidFill>
          <a:uFillTx/>
          <a:latin typeface="Graphik Semibold"/>
          <a:ea typeface="Graphik Semibold"/>
          <a:cs typeface="Graphik Semibold"/>
          <a:sym typeface="Graphik Semibold"/>
        </a:defRPr>
      </a:lvl8pPr>
      <a:lvl9pPr marL="0" marR="0" indent="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solidFill>
            <a:srgbClr val="000000"/>
          </a:solidFill>
          <a:uFillTx/>
          <a:latin typeface="Graphik Semibold"/>
          <a:ea typeface="Graphik Semibold"/>
          <a:cs typeface="Graphik Semibold"/>
          <a:sym typeface="Graphik Semibold"/>
        </a:defRPr>
      </a:lvl9pPr>
    </p:titleStyle>
    <p:bodyStyle>
      <a:lvl1pPr marL="5588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Graphik"/>
          <a:ea typeface="Graphik"/>
          <a:cs typeface="Graphik"/>
          <a:sym typeface="Graphik"/>
        </a:defRPr>
      </a:lvl1pPr>
      <a:lvl2pPr marL="11176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Graphik"/>
          <a:ea typeface="Graphik"/>
          <a:cs typeface="Graphik"/>
          <a:sym typeface="Graphik"/>
        </a:defRPr>
      </a:lvl2pPr>
      <a:lvl3pPr marL="16764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Graphik"/>
          <a:ea typeface="Graphik"/>
          <a:cs typeface="Graphik"/>
          <a:sym typeface="Graphik"/>
        </a:defRPr>
      </a:lvl3pPr>
      <a:lvl4pPr marL="22352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Graphik"/>
          <a:ea typeface="Graphik"/>
          <a:cs typeface="Graphik"/>
          <a:sym typeface="Graphik"/>
        </a:defRPr>
      </a:lvl4pPr>
      <a:lvl5pPr marL="27940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Graphik"/>
          <a:ea typeface="Graphik"/>
          <a:cs typeface="Graphik"/>
          <a:sym typeface="Graphik"/>
        </a:defRPr>
      </a:lvl5pPr>
      <a:lvl6pPr marL="33528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Graphik"/>
          <a:ea typeface="Graphik"/>
          <a:cs typeface="Graphik"/>
          <a:sym typeface="Graphik"/>
        </a:defRPr>
      </a:lvl6pPr>
      <a:lvl7pPr marL="39116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Graphik"/>
          <a:ea typeface="Graphik"/>
          <a:cs typeface="Graphik"/>
          <a:sym typeface="Graphik"/>
        </a:defRPr>
      </a:lvl7pPr>
      <a:lvl8pPr marL="44704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Graphik"/>
          <a:ea typeface="Graphik"/>
          <a:cs typeface="Graphik"/>
          <a:sym typeface="Graphik"/>
        </a:defRPr>
      </a:lvl8pPr>
      <a:lvl9pPr marL="50292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Graphik"/>
          <a:ea typeface="Graphik"/>
          <a:cs typeface="Graphik"/>
          <a:sym typeface="Graphik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1pPr>
      <a:lvl2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2pPr>
      <a:lvl3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3pPr>
      <a:lvl4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4pPr>
      <a:lvl5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5pPr>
      <a:lvl6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6pPr>
      <a:lvl7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7pPr>
      <a:lvl8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8pPr>
      <a:lvl9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3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4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5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6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.jpe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7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jpe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hyperlink" Target="https://www.kaggle.com/datasets/uciml/breast-cancer-wisconsin-data" TargetMode="External"/><Relationship Id="rId3" Type="http://schemas.openxmlformats.org/officeDocument/2006/relationships/hyperlink" Target="https://doi.org/10.1155/2021/5528622" TargetMode="External"/><Relationship Id="rId4" Type="http://schemas.openxmlformats.org/officeDocument/2006/relationships/hyperlink" Target="https://machinelearningmastery.com/logistic-regression-for-machine-learning/" TargetMode="External"/><Relationship Id="rId5" Type="http://schemas.openxmlformats.org/officeDocument/2006/relationships/hyperlink" Target="https://medium.com/swlh/k-nearest-neighbor-ca2593d7a3c4" TargetMode="External"/><Relationship Id="rId6" Type="http://schemas.openxmlformats.org/officeDocument/2006/relationships/hyperlink" Target="https://towardsdatascience.com/understanding-random-forest-58381e0602d2" TargetMode="External"/><Relationship Id="rId7" Type="http://schemas.openxmlformats.org/officeDocument/2006/relationships/hyperlink" Target="https://towardsdatascience.com/support-vector-machine-introduction-to-machine-learning-algorithms-934a444fca47" TargetMode="External"/><Relationship Id="rId8" Type="http://schemas.openxmlformats.org/officeDocument/2006/relationships/hyperlink" Target="http://luisvalesilva.com/datasimple/random_forests.html" TargetMode="External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7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.jpe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8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2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Breast Cancer Image Detection"/>
          <p:cNvSpPr txBox="1"/>
          <p:nvPr>
            <p:ph type="title"/>
          </p:nvPr>
        </p:nvSpPr>
        <p:spPr>
          <a:xfrm>
            <a:off x="5234716" y="2372337"/>
            <a:ext cx="14134385" cy="3879455"/>
          </a:xfrm>
          <a:prstGeom prst="rect">
            <a:avLst/>
          </a:prstGeom>
        </p:spPr>
        <p:txBody>
          <a:bodyPr/>
          <a:lstStyle>
            <a:lvl1pPr algn="l">
              <a:defRPr b="1" spc="-310" sz="9000">
                <a:gradFill flip="none" rotWithShape="1">
                  <a:gsLst>
                    <a:gs pos="0">
                      <a:srgbClr val="D45550"/>
                    </a:gs>
                    <a:gs pos="100000">
                      <a:srgbClr val="00A2FF"/>
                    </a:gs>
                  </a:gsLst>
                  <a:lin ang="3960000" scaled="0"/>
                </a:gradFill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pPr/>
            <a:r>
              <a:t>Breast Cancer Detection</a:t>
            </a:r>
          </a:p>
        </p:txBody>
      </p:sp>
      <p:sp>
        <p:nvSpPr>
          <p:cNvPr id="152" name="Subject: Computer Vision…"/>
          <p:cNvSpPr txBox="1"/>
          <p:nvPr>
            <p:ph type="body" sz="quarter" idx="1"/>
          </p:nvPr>
        </p:nvSpPr>
        <p:spPr>
          <a:xfrm>
            <a:off x="5234716" y="8219394"/>
            <a:ext cx="14988119" cy="2474311"/>
          </a:xfrm>
          <a:prstGeom prst="rect">
            <a:avLst/>
          </a:prstGeom>
        </p:spPr>
        <p:txBody>
          <a:bodyPr/>
          <a:lstStyle/>
          <a:p>
            <a:pPr algn="l" defTabSz="457200">
              <a:defRPr sz="4000">
                <a:latin typeface="Graphik"/>
                <a:ea typeface="Graphik"/>
                <a:cs typeface="Graphik"/>
                <a:sym typeface="Graphik"/>
              </a:defRPr>
            </a:pPr>
            <a:r>
              <a:t>Subject: Data Mining</a:t>
            </a:r>
          </a:p>
          <a:p>
            <a:pPr algn="l" defTabSz="457200">
              <a:defRPr sz="4000">
                <a:latin typeface="Graphik"/>
                <a:ea typeface="Graphik"/>
                <a:cs typeface="Graphik"/>
                <a:sym typeface="Graphik"/>
              </a:defRPr>
            </a:pPr>
            <a:r>
              <a:t>Lecturers: PHAUK Sokkhey &amp; CHAN Sophal</a:t>
            </a:r>
          </a:p>
          <a:p>
            <a:pPr algn="l" defTabSz="457200">
              <a:defRPr sz="4000">
                <a:latin typeface="Graphik"/>
                <a:ea typeface="Graphik"/>
                <a:cs typeface="Graphik"/>
                <a:sym typeface="Graphik"/>
              </a:defRPr>
            </a:pPr>
            <a:r>
              <a:t>Presenter: CHOENG Veyseng </a:t>
            </a:r>
          </a:p>
        </p:txBody>
      </p:sp>
      <p:sp>
        <p:nvSpPr>
          <p:cNvPr id="153" name="Using ANN and CNN"/>
          <p:cNvSpPr txBox="1"/>
          <p:nvPr/>
        </p:nvSpPr>
        <p:spPr>
          <a:xfrm>
            <a:off x="5234716" y="6160758"/>
            <a:ext cx="17234202" cy="14427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>
              <a:defRPr sz="6400"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pPr/>
            <a:r>
              <a:t>Using Machine Learning and Deep Learning</a:t>
            </a:r>
          </a:p>
        </p:txBody>
      </p:sp>
      <p:pic>
        <p:nvPicPr>
          <p:cNvPr id="154" name="cancer-3.png" descr="cancer-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71326" y="4828882"/>
            <a:ext cx="2777119" cy="277711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Breast Cancer Image Detection"/>
          <p:cNvSpPr txBox="1"/>
          <p:nvPr/>
        </p:nvSpPr>
        <p:spPr>
          <a:xfrm>
            <a:off x="1270000" y="925263"/>
            <a:ext cx="14824117" cy="15398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 algn="l" defTabSz="2438337">
              <a:lnSpc>
                <a:spcPct val="90000"/>
              </a:lnSpc>
              <a:defRPr b="1" spc="-275" sz="8000">
                <a:gradFill flip="none" rotWithShape="1">
                  <a:gsLst>
                    <a:gs pos="0">
                      <a:srgbClr val="D45550"/>
                    </a:gs>
                    <a:gs pos="100000">
                      <a:srgbClr val="00A2FF"/>
                    </a:gs>
                  </a:gsLst>
                  <a:lin ang="3960000" scaled="0"/>
                </a:gradFill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pPr/>
            <a:r>
              <a:t>Machine Learning Concepts</a:t>
            </a:r>
          </a:p>
        </p:txBody>
      </p:sp>
      <p:sp>
        <p:nvSpPr>
          <p:cNvPr id="223" name="Breast Cancer Image Detection Using ANN and CNN"/>
          <p:cNvSpPr txBox="1"/>
          <p:nvPr/>
        </p:nvSpPr>
        <p:spPr>
          <a:xfrm>
            <a:off x="1270000" y="12082185"/>
            <a:ext cx="9652000" cy="605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000">
                <a:latin typeface="Graphik Light"/>
                <a:ea typeface="Graphik Light"/>
                <a:cs typeface="Graphik Light"/>
                <a:sym typeface="Graphik Light"/>
              </a:defRPr>
            </a:lvl1pPr>
          </a:lstStyle>
          <a:p>
            <a:pPr/>
            <a:r>
              <a:t>Breast Cancer Detection</a:t>
            </a:r>
          </a:p>
        </p:txBody>
      </p:sp>
      <p:sp>
        <p:nvSpPr>
          <p:cNvPr id="224" name="1"/>
          <p:cNvSpPr txBox="1"/>
          <p:nvPr/>
        </p:nvSpPr>
        <p:spPr>
          <a:xfrm>
            <a:off x="22352640" y="12038052"/>
            <a:ext cx="659761" cy="694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>
              <a:defRPr sz="35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8</a:t>
            </a:r>
          </a:p>
        </p:txBody>
      </p:sp>
      <p:sp>
        <p:nvSpPr>
          <p:cNvPr id="225" name="Breast Cancer Ultrasound Images"/>
          <p:cNvSpPr txBox="1"/>
          <p:nvPr/>
        </p:nvSpPr>
        <p:spPr>
          <a:xfrm>
            <a:off x="1270000" y="2317236"/>
            <a:ext cx="5658613" cy="9083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800"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pPr/>
            <a:r>
              <a:t>Logistic Regression</a:t>
            </a:r>
          </a:p>
        </p:txBody>
      </p:sp>
      <p:sp>
        <p:nvSpPr>
          <p:cNvPr id="226" name="Logistic Regression (LR) is a supervised learning model that forecasts binary outcomes using logistic function as the core element that can be as true or false, 1 or 0, Yes or No…"/>
          <p:cNvSpPr txBox="1"/>
          <p:nvPr/>
        </p:nvSpPr>
        <p:spPr>
          <a:xfrm>
            <a:off x="1367114" y="3813048"/>
            <a:ext cx="21649771" cy="25339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 defTabSz="457200">
              <a:defRPr sz="4800">
                <a:latin typeface="Graphik"/>
                <a:ea typeface="Graphik"/>
                <a:cs typeface="Graphik"/>
                <a:sym typeface="Graphik"/>
              </a:defRPr>
            </a:pPr>
            <a:r>
              <a:t>Logistic Regression (LR) is a supervised learning model that forecasts </a:t>
            </a:r>
            <a:r>
              <a:rPr b="1"/>
              <a:t>binary outcomes </a:t>
            </a:r>
            <a:r>
              <a:t>using </a:t>
            </a:r>
            <a:r>
              <a:rPr b="1"/>
              <a:t>logistic function </a:t>
            </a:r>
            <a:r>
              <a:t>as the core element that can be as true or false, 1 or 0, Yes or No… </a:t>
            </a:r>
          </a:p>
        </p:txBody>
      </p:sp>
      <p:pic>
        <p:nvPicPr>
          <p:cNvPr id="227" name="Picture1.png" descr="Picture1.png"/>
          <p:cNvPicPr>
            <a:picLocks noChangeAspect="1"/>
          </p:cNvPicPr>
          <p:nvPr/>
        </p:nvPicPr>
        <p:blipFill>
          <a:blip r:embed="rId2">
            <a:extLst/>
          </a:blip>
          <a:srcRect l="0" t="0" r="0" b="11105"/>
          <a:stretch>
            <a:fillRect/>
          </a:stretch>
        </p:blipFill>
        <p:spPr>
          <a:xfrm>
            <a:off x="7072907" y="6391431"/>
            <a:ext cx="10237991" cy="4995110"/>
          </a:xfrm>
          <a:prstGeom prst="rect">
            <a:avLst/>
          </a:prstGeom>
          <a:ln w="12700">
            <a:miter lim="400000"/>
          </a:ln>
        </p:spPr>
      </p:pic>
      <p:sp>
        <p:nvSpPr>
          <p:cNvPr id="228" name="Figure: (a) Linear Regression and (b) Logistic Regression"/>
          <p:cNvSpPr txBox="1"/>
          <p:nvPr/>
        </p:nvSpPr>
        <p:spPr>
          <a:xfrm>
            <a:off x="1150814" y="11496547"/>
            <a:ext cx="22082371" cy="605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defTabSz="457200">
              <a:defRPr sz="3000"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pPr/>
            <a:r>
              <a:t>Figure: (a) Linear Regression and (b) Logistic Regression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Breast Cancer Image Detection"/>
          <p:cNvSpPr txBox="1"/>
          <p:nvPr/>
        </p:nvSpPr>
        <p:spPr>
          <a:xfrm>
            <a:off x="1270000" y="925263"/>
            <a:ext cx="14824117" cy="15398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 algn="l" defTabSz="2438337">
              <a:lnSpc>
                <a:spcPct val="90000"/>
              </a:lnSpc>
              <a:defRPr b="1" spc="-275" sz="8000">
                <a:gradFill flip="none" rotWithShape="1">
                  <a:gsLst>
                    <a:gs pos="0">
                      <a:srgbClr val="D45550"/>
                    </a:gs>
                    <a:gs pos="100000">
                      <a:srgbClr val="00A2FF"/>
                    </a:gs>
                  </a:gsLst>
                  <a:lin ang="3960000" scaled="0"/>
                </a:gradFill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pPr/>
            <a:r>
              <a:t>Machine Learning Concepts</a:t>
            </a:r>
          </a:p>
        </p:txBody>
      </p:sp>
      <p:sp>
        <p:nvSpPr>
          <p:cNvPr id="231" name="Breast Cancer Image Detection Using ANN and CNN"/>
          <p:cNvSpPr txBox="1"/>
          <p:nvPr/>
        </p:nvSpPr>
        <p:spPr>
          <a:xfrm>
            <a:off x="1270000" y="12082185"/>
            <a:ext cx="9652000" cy="605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000">
                <a:latin typeface="Graphik Light"/>
                <a:ea typeface="Graphik Light"/>
                <a:cs typeface="Graphik Light"/>
                <a:sym typeface="Graphik Light"/>
              </a:defRPr>
            </a:lvl1pPr>
          </a:lstStyle>
          <a:p>
            <a:pPr/>
            <a:r>
              <a:t>Breast Cancer Detection</a:t>
            </a:r>
          </a:p>
        </p:txBody>
      </p:sp>
      <p:sp>
        <p:nvSpPr>
          <p:cNvPr id="232" name="1"/>
          <p:cNvSpPr txBox="1"/>
          <p:nvPr/>
        </p:nvSpPr>
        <p:spPr>
          <a:xfrm>
            <a:off x="22352640" y="12038052"/>
            <a:ext cx="659761" cy="694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>
              <a:defRPr sz="35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9</a:t>
            </a:r>
          </a:p>
        </p:txBody>
      </p:sp>
      <p:sp>
        <p:nvSpPr>
          <p:cNvPr id="233" name="Breast Cancer Ultrasound Images"/>
          <p:cNvSpPr txBox="1"/>
          <p:nvPr/>
        </p:nvSpPr>
        <p:spPr>
          <a:xfrm>
            <a:off x="1270000" y="2317236"/>
            <a:ext cx="7058864" cy="9083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800"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pPr/>
            <a:r>
              <a:t>Support Vector Machine</a:t>
            </a:r>
          </a:p>
        </p:txBody>
      </p:sp>
      <p:sp>
        <p:nvSpPr>
          <p:cNvPr id="234" name="Support Vector Machine (SVM) is a machine learning algorithm that focuses on hyperplane formation that set a fair boundary for distinguishing the two different datasets."/>
          <p:cNvSpPr txBox="1"/>
          <p:nvPr/>
        </p:nvSpPr>
        <p:spPr>
          <a:xfrm>
            <a:off x="1367114" y="3813047"/>
            <a:ext cx="22082371" cy="33467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 defTabSz="457200">
              <a:defRPr sz="4800">
                <a:latin typeface="Graphik"/>
                <a:ea typeface="Graphik"/>
                <a:cs typeface="Graphik"/>
                <a:sym typeface="Graphik"/>
              </a:defRPr>
            </a:pPr>
            <a:r>
              <a:t>Support Vector Machine (SVM) is a machine learning algorithm that focuses on </a:t>
            </a:r>
            <a:r>
              <a:rPr b="1"/>
              <a:t>hyperplane formation</a:t>
            </a:r>
            <a:r>
              <a:t> that set a fair boundary for distinguishing the two different datasets.</a:t>
            </a:r>
          </a:p>
        </p:txBody>
      </p:sp>
      <p:pic>
        <p:nvPicPr>
          <p:cNvPr id="235" name="Picture2.png" descr="Picture2.png"/>
          <p:cNvPicPr>
            <a:picLocks noChangeAspect="1"/>
          </p:cNvPicPr>
          <p:nvPr/>
        </p:nvPicPr>
        <p:blipFill>
          <a:blip r:embed="rId2">
            <a:extLst/>
          </a:blip>
          <a:srcRect l="0" t="0" r="0" b="6686"/>
          <a:stretch>
            <a:fillRect/>
          </a:stretch>
        </p:blipFill>
        <p:spPr>
          <a:xfrm>
            <a:off x="8215709" y="6400800"/>
            <a:ext cx="7952576" cy="5145847"/>
          </a:xfrm>
          <a:prstGeom prst="rect">
            <a:avLst/>
          </a:prstGeom>
          <a:ln w="12700">
            <a:miter lim="400000"/>
          </a:ln>
        </p:spPr>
      </p:pic>
      <p:sp>
        <p:nvSpPr>
          <p:cNvPr id="236" name="Figure: SVM Formula"/>
          <p:cNvSpPr txBox="1"/>
          <p:nvPr/>
        </p:nvSpPr>
        <p:spPr>
          <a:xfrm>
            <a:off x="1150814" y="11610847"/>
            <a:ext cx="22082371" cy="605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defTabSz="457200">
              <a:defRPr sz="3000"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pPr/>
            <a:r>
              <a:t>Figure: SVM Formula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Breast Cancer Image Detection"/>
          <p:cNvSpPr txBox="1"/>
          <p:nvPr/>
        </p:nvSpPr>
        <p:spPr>
          <a:xfrm>
            <a:off x="1270000" y="925263"/>
            <a:ext cx="14824117" cy="15398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 algn="l" defTabSz="2438337">
              <a:lnSpc>
                <a:spcPct val="90000"/>
              </a:lnSpc>
              <a:defRPr b="1" spc="-275" sz="8000">
                <a:gradFill flip="none" rotWithShape="1">
                  <a:gsLst>
                    <a:gs pos="0">
                      <a:srgbClr val="D45550"/>
                    </a:gs>
                    <a:gs pos="100000">
                      <a:srgbClr val="00A2FF"/>
                    </a:gs>
                  </a:gsLst>
                  <a:lin ang="3960000" scaled="0"/>
                </a:gradFill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pPr/>
            <a:r>
              <a:t>Machine Learning Concepts</a:t>
            </a:r>
          </a:p>
        </p:txBody>
      </p:sp>
      <p:sp>
        <p:nvSpPr>
          <p:cNvPr id="239" name="Breast Cancer Image Detection Using ANN and CNN"/>
          <p:cNvSpPr txBox="1"/>
          <p:nvPr/>
        </p:nvSpPr>
        <p:spPr>
          <a:xfrm>
            <a:off x="1270000" y="12082185"/>
            <a:ext cx="9652000" cy="605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000">
                <a:latin typeface="Graphik Light"/>
                <a:ea typeface="Graphik Light"/>
                <a:cs typeface="Graphik Light"/>
                <a:sym typeface="Graphik Light"/>
              </a:defRPr>
            </a:lvl1pPr>
          </a:lstStyle>
          <a:p>
            <a:pPr/>
            <a:r>
              <a:t>Breast Cancer Detection</a:t>
            </a:r>
          </a:p>
        </p:txBody>
      </p:sp>
      <p:sp>
        <p:nvSpPr>
          <p:cNvPr id="240" name="1"/>
          <p:cNvSpPr txBox="1"/>
          <p:nvPr/>
        </p:nvSpPr>
        <p:spPr>
          <a:xfrm>
            <a:off x="22352640" y="12038052"/>
            <a:ext cx="659761" cy="694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>
              <a:defRPr sz="35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10</a:t>
            </a:r>
          </a:p>
        </p:txBody>
      </p:sp>
      <p:sp>
        <p:nvSpPr>
          <p:cNvPr id="241" name="Breast Cancer Ultrasound Images"/>
          <p:cNvSpPr txBox="1"/>
          <p:nvPr/>
        </p:nvSpPr>
        <p:spPr>
          <a:xfrm>
            <a:off x="1270000" y="2317236"/>
            <a:ext cx="8374380" cy="9083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800"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pPr/>
            <a:r>
              <a:t>K-Nearest neighbor Classifier</a:t>
            </a:r>
          </a:p>
        </p:txBody>
      </p:sp>
      <p:sp>
        <p:nvSpPr>
          <p:cNvPr id="242" name="K-nearest neighbour is a machine learning algorithm that identifies the pattern and explores the closest or nearest relations to K."/>
          <p:cNvSpPr txBox="1"/>
          <p:nvPr/>
        </p:nvSpPr>
        <p:spPr>
          <a:xfrm>
            <a:off x="1367114" y="3813047"/>
            <a:ext cx="22082371" cy="17211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 defTabSz="457200">
              <a:defRPr sz="4800">
                <a:latin typeface="Graphik"/>
                <a:ea typeface="Graphik"/>
                <a:cs typeface="Graphik"/>
                <a:sym typeface="Graphik"/>
              </a:defRPr>
            </a:pPr>
            <a:r>
              <a:t>K-nearest neighbour is a machine learning algorithm that </a:t>
            </a:r>
            <a:r>
              <a:rPr b="1"/>
              <a:t>identifies the pattern</a:t>
            </a:r>
            <a:r>
              <a:t> and explores the closest or nearest relations to </a:t>
            </a:r>
            <a:r>
              <a:rPr b="1"/>
              <a:t>K</a:t>
            </a:r>
            <a:r>
              <a:t>.</a:t>
            </a:r>
          </a:p>
        </p:txBody>
      </p:sp>
      <p:pic>
        <p:nvPicPr>
          <p:cNvPr id="243" name="Picture3.png" descr="Picture3.png"/>
          <p:cNvPicPr>
            <a:picLocks noChangeAspect="1"/>
          </p:cNvPicPr>
          <p:nvPr/>
        </p:nvPicPr>
        <p:blipFill>
          <a:blip r:embed="rId2">
            <a:extLst/>
          </a:blip>
          <a:srcRect l="0" t="0" r="0" b="7154"/>
          <a:stretch>
            <a:fillRect/>
          </a:stretch>
        </p:blipFill>
        <p:spPr>
          <a:xfrm>
            <a:off x="7378700" y="6324600"/>
            <a:ext cx="9626600" cy="5235396"/>
          </a:xfrm>
          <a:prstGeom prst="rect">
            <a:avLst/>
          </a:prstGeom>
          <a:ln w="12700">
            <a:miter lim="400000"/>
          </a:ln>
        </p:spPr>
      </p:pic>
      <p:sp>
        <p:nvSpPr>
          <p:cNvPr id="244" name="Figure: (a) K=1 and (b) K = 20"/>
          <p:cNvSpPr txBox="1"/>
          <p:nvPr/>
        </p:nvSpPr>
        <p:spPr>
          <a:xfrm>
            <a:off x="1150814" y="11610847"/>
            <a:ext cx="22082371" cy="605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defTabSz="457200">
              <a:defRPr sz="3000"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pPr/>
            <a:r>
              <a:t>Figure: (a) K=1 and (b) K = 20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Breast Cancer Image Detection"/>
          <p:cNvSpPr txBox="1"/>
          <p:nvPr/>
        </p:nvSpPr>
        <p:spPr>
          <a:xfrm>
            <a:off x="1270000" y="925263"/>
            <a:ext cx="14824117" cy="15398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 algn="l" defTabSz="2438337">
              <a:lnSpc>
                <a:spcPct val="90000"/>
              </a:lnSpc>
              <a:defRPr b="1" spc="-275" sz="8000">
                <a:gradFill flip="none" rotWithShape="1">
                  <a:gsLst>
                    <a:gs pos="0">
                      <a:srgbClr val="D45550"/>
                    </a:gs>
                    <a:gs pos="100000">
                      <a:srgbClr val="00A2FF"/>
                    </a:gs>
                  </a:gsLst>
                  <a:lin ang="3960000" scaled="0"/>
                </a:gradFill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pPr/>
            <a:r>
              <a:t>Machine Learning Concepts</a:t>
            </a:r>
          </a:p>
        </p:txBody>
      </p:sp>
      <p:sp>
        <p:nvSpPr>
          <p:cNvPr id="247" name="Breast Cancer Image Detection Using ANN and CNN"/>
          <p:cNvSpPr txBox="1"/>
          <p:nvPr/>
        </p:nvSpPr>
        <p:spPr>
          <a:xfrm>
            <a:off x="1270000" y="12082185"/>
            <a:ext cx="9652000" cy="605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000">
                <a:latin typeface="Graphik Light"/>
                <a:ea typeface="Graphik Light"/>
                <a:cs typeface="Graphik Light"/>
                <a:sym typeface="Graphik Light"/>
              </a:defRPr>
            </a:lvl1pPr>
          </a:lstStyle>
          <a:p>
            <a:pPr/>
            <a:r>
              <a:t>Breast Cancer Detection</a:t>
            </a:r>
          </a:p>
        </p:txBody>
      </p:sp>
      <p:sp>
        <p:nvSpPr>
          <p:cNvPr id="248" name="1"/>
          <p:cNvSpPr txBox="1"/>
          <p:nvPr/>
        </p:nvSpPr>
        <p:spPr>
          <a:xfrm>
            <a:off x="22352640" y="12038052"/>
            <a:ext cx="659761" cy="694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>
              <a:defRPr sz="35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11</a:t>
            </a:r>
          </a:p>
        </p:txBody>
      </p:sp>
      <p:sp>
        <p:nvSpPr>
          <p:cNvPr id="249" name="Breast Cancer Ultrasound Images"/>
          <p:cNvSpPr txBox="1"/>
          <p:nvPr/>
        </p:nvSpPr>
        <p:spPr>
          <a:xfrm>
            <a:off x="1270000" y="2317236"/>
            <a:ext cx="7183832" cy="9083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800"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pPr/>
            <a:r>
              <a:t>Random Forest Classifier</a:t>
            </a:r>
          </a:p>
        </p:txBody>
      </p:sp>
      <p:sp>
        <p:nvSpPr>
          <p:cNvPr id="250" name="Random Forest Classifier is a supervised learning technique follow the method to classify the large number of data with decision tree algorithm through the concept of ensemble learning."/>
          <p:cNvSpPr txBox="1"/>
          <p:nvPr/>
        </p:nvSpPr>
        <p:spPr>
          <a:xfrm>
            <a:off x="1367114" y="3813047"/>
            <a:ext cx="22082371" cy="25339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 defTabSz="457200">
              <a:defRPr sz="4800">
                <a:latin typeface="Graphik"/>
                <a:ea typeface="Graphik"/>
                <a:cs typeface="Graphik"/>
                <a:sym typeface="Graphik"/>
              </a:defRPr>
            </a:pPr>
            <a:r>
              <a:t>Random Forest Classifier is a supervised learning technique follow the method to classify the large number of data with </a:t>
            </a:r>
            <a:r>
              <a:rPr b="1"/>
              <a:t>decision tree algorithm</a:t>
            </a:r>
            <a:r>
              <a:t> through the concept of </a:t>
            </a:r>
            <a:r>
              <a:rPr b="1"/>
              <a:t>ensemble learning</a:t>
            </a:r>
            <a:r>
              <a:t>. </a:t>
            </a:r>
          </a:p>
        </p:txBody>
      </p:sp>
      <p:pic>
        <p:nvPicPr>
          <p:cNvPr id="251" name="random_forest.png" descr="random_fores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521967" y="6807459"/>
            <a:ext cx="7340066" cy="5228234"/>
          </a:xfrm>
          <a:prstGeom prst="rect">
            <a:avLst/>
          </a:prstGeom>
          <a:ln w="12700">
            <a:miter lim="400000"/>
          </a:ln>
        </p:spPr>
      </p:pic>
      <p:sp>
        <p:nvSpPr>
          <p:cNvPr id="252" name="Figure: An Example of Random Forest Classifier use case"/>
          <p:cNvSpPr txBox="1"/>
          <p:nvPr/>
        </p:nvSpPr>
        <p:spPr>
          <a:xfrm>
            <a:off x="1150814" y="11864847"/>
            <a:ext cx="22082371" cy="605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defTabSz="457200">
              <a:defRPr sz="3000"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pPr/>
            <a:r>
              <a:t>Figure: An Example of Random Forest Classifier use case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Breast Cancer Image Detection"/>
          <p:cNvSpPr txBox="1"/>
          <p:nvPr/>
        </p:nvSpPr>
        <p:spPr>
          <a:xfrm>
            <a:off x="1270000" y="925263"/>
            <a:ext cx="14824117" cy="15398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 algn="l" defTabSz="2438337">
              <a:lnSpc>
                <a:spcPct val="90000"/>
              </a:lnSpc>
              <a:defRPr b="1" spc="-275" sz="8000">
                <a:gradFill flip="none" rotWithShape="1">
                  <a:gsLst>
                    <a:gs pos="0">
                      <a:srgbClr val="D45550"/>
                    </a:gs>
                    <a:gs pos="100000">
                      <a:srgbClr val="00A2FF"/>
                    </a:gs>
                  </a:gsLst>
                  <a:lin ang="3960000" scaled="0"/>
                </a:gradFill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pPr/>
            <a:r>
              <a:t>Feature Selection</a:t>
            </a:r>
          </a:p>
        </p:txBody>
      </p:sp>
      <p:sp>
        <p:nvSpPr>
          <p:cNvPr id="255" name="Breast Cancer Image Detection Using ANN and CNN"/>
          <p:cNvSpPr txBox="1"/>
          <p:nvPr/>
        </p:nvSpPr>
        <p:spPr>
          <a:xfrm>
            <a:off x="1270000" y="12082185"/>
            <a:ext cx="9652000" cy="605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000">
                <a:latin typeface="Graphik Light"/>
                <a:ea typeface="Graphik Light"/>
                <a:cs typeface="Graphik Light"/>
                <a:sym typeface="Graphik Light"/>
              </a:defRPr>
            </a:lvl1pPr>
          </a:lstStyle>
          <a:p>
            <a:pPr/>
            <a:r>
              <a:t>Breast Cancer Detection</a:t>
            </a:r>
          </a:p>
        </p:txBody>
      </p:sp>
      <p:sp>
        <p:nvSpPr>
          <p:cNvPr id="256" name="1"/>
          <p:cNvSpPr txBox="1"/>
          <p:nvPr/>
        </p:nvSpPr>
        <p:spPr>
          <a:xfrm>
            <a:off x="22352640" y="12038052"/>
            <a:ext cx="659761" cy="694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>
              <a:defRPr sz="35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12</a:t>
            </a:r>
          </a:p>
        </p:txBody>
      </p:sp>
      <p:sp>
        <p:nvSpPr>
          <p:cNvPr id="257" name="Breast Cancer Ultrasound Images"/>
          <p:cNvSpPr txBox="1"/>
          <p:nvPr/>
        </p:nvSpPr>
        <p:spPr>
          <a:xfrm>
            <a:off x="1270000" y="2317236"/>
            <a:ext cx="10400081" cy="9083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800"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pPr/>
            <a:r>
              <a:t>Principal Component Analysis (PCA)</a:t>
            </a:r>
          </a:p>
        </p:txBody>
      </p:sp>
      <p:sp>
        <p:nvSpPr>
          <p:cNvPr id="258" name="Principal Component Analysis is a method to reduce the dimensions follows the linear algebra for the computation.…"/>
          <p:cNvSpPr txBox="1"/>
          <p:nvPr/>
        </p:nvSpPr>
        <p:spPr>
          <a:xfrm>
            <a:off x="1367114" y="3813047"/>
            <a:ext cx="22082371" cy="4159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 defTabSz="457200">
              <a:defRPr sz="4800">
                <a:latin typeface="Graphik"/>
                <a:ea typeface="Graphik"/>
                <a:cs typeface="Graphik"/>
                <a:sym typeface="Graphik"/>
              </a:defRPr>
            </a:pPr>
            <a:r>
              <a:t>Principal Component Analysis is a method to reduce the dimensions follows the linear algebra for the computation.</a:t>
            </a:r>
          </a:p>
          <a:p>
            <a:pPr algn="l" defTabSz="457200">
              <a:defRPr sz="4800">
                <a:latin typeface="Graphik"/>
                <a:ea typeface="Graphik"/>
                <a:cs typeface="Graphik"/>
                <a:sym typeface="Graphik"/>
              </a:defRPr>
            </a:pPr>
          </a:p>
          <a:p>
            <a:pPr algn="l" defTabSz="457200">
              <a:defRPr sz="4800">
                <a:latin typeface="Graphik"/>
                <a:ea typeface="Graphik"/>
                <a:cs typeface="Graphik"/>
                <a:sym typeface="Graphik"/>
              </a:defRPr>
            </a:pPr>
            <a:r>
              <a:t>It is useful for graph representation by reducing the parameters to only 2 parameters and feature selection use case.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Breast Cancer Image Detection"/>
          <p:cNvSpPr txBox="1"/>
          <p:nvPr/>
        </p:nvSpPr>
        <p:spPr>
          <a:xfrm>
            <a:off x="1270000" y="925263"/>
            <a:ext cx="14824117" cy="15398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 algn="l" defTabSz="2438337">
              <a:lnSpc>
                <a:spcPct val="90000"/>
              </a:lnSpc>
              <a:defRPr b="1" spc="-275" sz="8000">
                <a:gradFill flip="none" rotWithShape="1">
                  <a:gsLst>
                    <a:gs pos="0">
                      <a:srgbClr val="D45550"/>
                    </a:gs>
                    <a:gs pos="100000">
                      <a:srgbClr val="00A2FF"/>
                    </a:gs>
                  </a:gsLst>
                  <a:lin ang="3960000" scaled="0"/>
                </a:gradFill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pPr/>
            <a:r>
              <a:t>Evaluation Matrices</a:t>
            </a:r>
          </a:p>
        </p:txBody>
      </p:sp>
      <p:sp>
        <p:nvSpPr>
          <p:cNvPr id="261" name="Breast Cancer Image Detection Using ANN and CNN"/>
          <p:cNvSpPr txBox="1"/>
          <p:nvPr/>
        </p:nvSpPr>
        <p:spPr>
          <a:xfrm>
            <a:off x="1270000" y="12082185"/>
            <a:ext cx="9652000" cy="605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000">
                <a:latin typeface="Graphik Light"/>
                <a:ea typeface="Graphik Light"/>
                <a:cs typeface="Graphik Light"/>
                <a:sym typeface="Graphik Light"/>
              </a:defRPr>
            </a:lvl1pPr>
          </a:lstStyle>
          <a:p>
            <a:pPr/>
            <a:r>
              <a:t>Breast Cancer Detection</a:t>
            </a:r>
          </a:p>
        </p:txBody>
      </p:sp>
      <p:sp>
        <p:nvSpPr>
          <p:cNvPr id="262" name="1"/>
          <p:cNvSpPr txBox="1"/>
          <p:nvPr/>
        </p:nvSpPr>
        <p:spPr>
          <a:xfrm>
            <a:off x="22352640" y="12038052"/>
            <a:ext cx="659761" cy="694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>
              <a:defRPr sz="35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13</a:t>
            </a:r>
          </a:p>
        </p:txBody>
      </p:sp>
      <p:sp>
        <p:nvSpPr>
          <p:cNvPr id="263" name="Breast Cancer Ultrasound Images"/>
          <p:cNvSpPr txBox="1"/>
          <p:nvPr/>
        </p:nvSpPr>
        <p:spPr>
          <a:xfrm>
            <a:off x="1270000" y="2317236"/>
            <a:ext cx="6004256" cy="9083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800"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pPr/>
            <a:r>
              <a:t>Classification Report</a:t>
            </a:r>
          </a:p>
        </p:txBody>
      </p:sp>
      <p:sp>
        <p:nvSpPr>
          <p:cNvPr id="264" name="Accuracy: The sum of all correct predictions divides by total predictions…"/>
          <p:cNvSpPr txBox="1"/>
          <p:nvPr/>
        </p:nvSpPr>
        <p:spPr>
          <a:xfrm>
            <a:off x="1309521" y="3796918"/>
            <a:ext cx="22041636" cy="49723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3" algn="l">
              <a:defRPr sz="4800">
                <a:latin typeface="Graphik"/>
                <a:ea typeface="Graphik"/>
                <a:cs typeface="Graphik"/>
                <a:sym typeface="Graphik"/>
              </a:defRPr>
            </a:pPr>
            <a:r>
              <a:rPr>
                <a:latin typeface="Graphik Semibold"/>
                <a:ea typeface="Graphik Semibold"/>
                <a:cs typeface="Graphik Semibold"/>
                <a:sym typeface="Graphik Semibold"/>
              </a:rPr>
              <a:t>Accuracy</a:t>
            </a:r>
            <a:r>
              <a:t>: The sum of all correct predictions divides by total predictions</a:t>
            </a:r>
          </a:p>
          <a:p>
            <a:pPr lvl="3" algn="l">
              <a:defRPr sz="4800">
                <a:latin typeface="Graphik"/>
                <a:ea typeface="Graphik"/>
                <a:cs typeface="Graphik"/>
                <a:sym typeface="Graphik"/>
              </a:defRPr>
            </a:pPr>
            <a:r>
              <a:rPr>
                <a:latin typeface="Graphik Semibold"/>
                <a:ea typeface="Graphik Semibold"/>
                <a:cs typeface="Graphik Semibold"/>
                <a:sym typeface="Graphik Semibold"/>
              </a:rPr>
              <a:t>Recall</a:t>
            </a:r>
            <a:r>
              <a:t>: Focus on Ratio of True Positive correctly classified to the total number of positive (TP + FN)</a:t>
            </a:r>
          </a:p>
          <a:p>
            <a:pPr lvl="3" algn="l">
              <a:defRPr sz="4800">
                <a:latin typeface="Graphik"/>
                <a:ea typeface="Graphik"/>
                <a:cs typeface="Graphik"/>
                <a:sym typeface="Graphik"/>
              </a:defRPr>
            </a:pPr>
            <a:r>
              <a:rPr>
                <a:latin typeface="Graphik Semibold"/>
                <a:ea typeface="Graphik Semibold"/>
                <a:cs typeface="Graphik Semibold"/>
                <a:sym typeface="Graphik Semibold"/>
              </a:rPr>
              <a:t>Precision</a:t>
            </a:r>
            <a:r>
              <a:t>: Focus on Ratio of True Positive correctly classified to the total number of classified positive samples (TP + FP)</a:t>
            </a:r>
          </a:p>
          <a:p>
            <a:pPr lvl="3" algn="l">
              <a:defRPr sz="4800">
                <a:latin typeface="Graphik"/>
                <a:ea typeface="Graphik"/>
                <a:cs typeface="Graphik"/>
                <a:sym typeface="Graphik"/>
              </a:defRPr>
            </a:pPr>
            <a:r>
              <a:rPr>
                <a:latin typeface="Graphik Semibold"/>
                <a:ea typeface="Graphik Semibold"/>
                <a:cs typeface="Graphik Semibold"/>
                <a:sym typeface="Graphik Semibold"/>
              </a:rPr>
              <a:t>F1-Score</a:t>
            </a:r>
            <a:r>
              <a:t>: Combination of Recall and Precision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Breast Cancer Image Detection"/>
          <p:cNvSpPr txBox="1"/>
          <p:nvPr/>
        </p:nvSpPr>
        <p:spPr>
          <a:xfrm>
            <a:off x="1270000" y="925263"/>
            <a:ext cx="14824117" cy="15398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 algn="l" defTabSz="2438337">
              <a:lnSpc>
                <a:spcPct val="90000"/>
              </a:lnSpc>
              <a:defRPr b="1" spc="-275" sz="8000">
                <a:gradFill flip="none" rotWithShape="1">
                  <a:gsLst>
                    <a:gs pos="0">
                      <a:srgbClr val="D45550"/>
                    </a:gs>
                    <a:gs pos="100000">
                      <a:srgbClr val="00A2FF"/>
                    </a:gs>
                  </a:gsLst>
                  <a:lin ang="3960000" scaled="0"/>
                </a:gradFill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pPr/>
            <a:r>
              <a:t>Evaluation Matrices</a:t>
            </a:r>
          </a:p>
        </p:txBody>
      </p:sp>
      <p:sp>
        <p:nvSpPr>
          <p:cNvPr id="267" name="Breast Cancer Image Detection Using ANN and CNN"/>
          <p:cNvSpPr txBox="1"/>
          <p:nvPr/>
        </p:nvSpPr>
        <p:spPr>
          <a:xfrm>
            <a:off x="1270000" y="12082185"/>
            <a:ext cx="9652000" cy="605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000">
                <a:latin typeface="Graphik Light"/>
                <a:ea typeface="Graphik Light"/>
                <a:cs typeface="Graphik Light"/>
                <a:sym typeface="Graphik Light"/>
              </a:defRPr>
            </a:lvl1pPr>
          </a:lstStyle>
          <a:p>
            <a:pPr/>
            <a:r>
              <a:t>Breast Cancer Detection</a:t>
            </a:r>
          </a:p>
        </p:txBody>
      </p:sp>
      <p:sp>
        <p:nvSpPr>
          <p:cNvPr id="268" name="1"/>
          <p:cNvSpPr txBox="1"/>
          <p:nvPr/>
        </p:nvSpPr>
        <p:spPr>
          <a:xfrm>
            <a:off x="22352640" y="12038052"/>
            <a:ext cx="659761" cy="694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>
              <a:defRPr sz="35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14</a:t>
            </a:r>
          </a:p>
        </p:txBody>
      </p:sp>
      <p:sp>
        <p:nvSpPr>
          <p:cNvPr id="269" name="Breast Cancer Ultrasound Images"/>
          <p:cNvSpPr txBox="1"/>
          <p:nvPr/>
        </p:nvSpPr>
        <p:spPr>
          <a:xfrm>
            <a:off x="1270000" y="2317236"/>
            <a:ext cx="9344864" cy="9083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800"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pPr/>
            <a:r>
              <a:t>Example of Classification Report</a:t>
            </a:r>
          </a:p>
        </p:txBody>
      </p:sp>
      <p:pic>
        <p:nvPicPr>
          <p:cNvPr id="270" name="LIWH1.jpg" descr="LIWH1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48675" y="4630931"/>
            <a:ext cx="16286650" cy="528548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Breast Cancer Image Detection"/>
          <p:cNvSpPr txBox="1"/>
          <p:nvPr/>
        </p:nvSpPr>
        <p:spPr>
          <a:xfrm>
            <a:off x="1270000" y="925263"/>
            <a:ext cx="14824117" cy="15398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 algn="l" defTabSz="2438337">
              <a:lnSpc>
                <a:spcPct val="90000"/>
              </a:lnSpc>
              <a:defRPr b="1" spc="-275" sz="8000">
                <a:gradFill flip="none" rotWithShape="1">
                  <a:gsLst>
                    <a:gs pos="0">
                      <a:srgbClr val="D45550"/>
                    </a:gs>
                    <a:gs pos="100000">
                      <a:srgbClr val="00A2FF"/>
                    </a:gs>
                  </a:gsLst>
                  <a:lin ang="3960000" scaled="0"/>
                </a:gradFill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pPr/>
            <a:r>
              <a:t>Methodology</a:t>
            </a:r>
          </a:p>
        </p:txBody>
      </p:sp>
      <p:sp>
        <p:nvSpPr>
          <p:cNvPr id="273" name="Breast Cancer Image Detection Using ANN and CNN"/>
          <p:cNvSpPr txBox="1"/>
          <p:nvPr/>
        </p:nvSpPr>
        <p:spPr>
          <a:xfrm>
            <a:off x="1270000" y="12082185"/>
            <a:ext cx="9652000" cy="605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000">
                <a:latin typeface="Graphik Light"/>
                <a:ea typeface="Graphik Light"/>
                <a:cs typeface="Graphik Light"/>
                <a:sym typeface="Graphik Light"/>
              </a:defRPr>
            </a:lvl1pPr>
          </a:lstStyle>
          <a:p>
            <a:pPr/>
            <a:r>
              <a:t>Breast Cancer Detection</a:t>
            </a:r>
          </a:p>
        </p:txBody>
      </p:sp>
      <p:sp>
        <p:nvSpPr>
          <p:cNvPr id="274" name="1"/>
          <p:cNvSpPr txBox="1"/>
          <p:nvPr/>
        </p:nvSpPr>
        <p:spPr>
          <a:xfrm>
            <a:off x="22352640" y="12038052"/>
            <a:ext cx="659761" cy="694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>
              <a:defRPr sz="35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15</a:t>
            </a:r>
          </a:p>
        </p:txBody>
      </p:sp>
      <p:sp>
        <p:nvSpPr>
          <p:cNvPr id="275" name="Split data into 2 main sets: Training Set for 80% and Testing Set for 20%"/>
          <p:cNvSpPr txBox="1"/>
          <p:nvPr/>
        </p:nvSpPr>
        <p:spPr>
          <a:xfrm>
            <a:off x="1207921" y="4050919"/>
            <a:ext cx="20783399" cy="9083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3" algn="l">
              <a:defRPr sz="4800">
                <a:latin typeface="Graphik"/>
                <a:ea typeface="Graphik"/>
                <a:cs typeface="Graphik"/>
                <a:sym typeface="Graphik"/>
              </a:defRPr>
            </a:pPr>
            <a:r>
              <a:t>Split data into 2 main sets: </a:t>
            </a:r>
            <a:r>
              <a:rPr>
                <a:latin typeface="Graphik Semibold"/>
                <a:ea typeface="Graphik Semibold"/>
                <a:cs typeface="Graphik Semibold"/>
                <a:sym typeface="Graphik Semibold"/>
              </a:rPr>
              <a:t>Training Set for 80% </a:t>
            </a:r>
            <a:r>
              <a:t>and </a:t>
            </a:r>
            <a:r>
              <a:rPr>
                <a:latin typeface="Graphik Semibold"/>
                <a:ea typeface="Graphik Semibold"/>
                <a:cs typeface="Graphik Semibold"/>
                <a:sym typeface="Graphik Semibold"/>
              </a:rPr>
              <a:t>Testing Set for 20%</a:t>
            </a:r>
          </a:p>
        </p:txBody>
      </p:sp>
      <p:sp>
        <p:nvSpPr>
          <p:cNvPr id="276" name="Using Standard Scaler for scaling the features according to this formula:"/>
          <p:cNvSpPr txBox="1"/>
          <p:nvPr/>
        </p:nvSpPr>
        <p:spPr>
          <a:xfrm>
            <a:off x="1207921" y="6235319"/>
            <a:ext cx="20835825" cy="9083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3" algn="l">
              <a:defRPr sz="4800">
                <a:latin typeface="Graphik"/>
                <a:ea typeface="Graphik"/>
                <a:cs typeface="Graphik"/>
                <a:sym typeface="Graphik"/>
              </a:defRPr>
            </a:pPr>
            <a:r>
              <a:t>Using </a:t>
            </a:r>
            <a:r>
              <a:rPr>
                <a:latin typeface="Graphik Semibold"/>
                <a:ea typeface="Graphik Semibold"/>
                <a:cs typeface="Graphik Semibold"/>
                <a:sym typeface="Graphik Semibold"/>
              </a:rPr>
              <a:t>Standard Scaler</a:t>
            </a:r>
            <a:r>
              <a:t> for scaling the features according to this formula:</a:t>
            </a:r>
          </a:p>
        </p:txBody>
      </p:sp>
      <p:pic>
        <p:nvPicPr>
          <p:cNvPr id="277" name="Standardization.png" descr="Standardization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351110" y="7429119"/>
            <a:ext cx="5681780" cy="2471023"/>
          </a:xfrm>
          <a:prstGeom prst="rect">
            <a:avLst/>
          </a:prstGeom>
          <a:ln w="12700">
            <a:miter lim="400000"/>
          </a:ln>
        </p:spPr>
      </p:pic>
      <p:sp>
        <p:nvSpPr>
          <p:cNvPr id="278" name="Breast Cancer Ultrasound Images"/>
          <p:cNvSpPr txBox="1"/>
          <p:nvPr/>
        </p:nvSpPr>
        <p:spPr>
          <a:xfrm>
            <a:off x="1270000" y="2317236"/>
            <a:ext cx="4189476" cy="9083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800"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pPr/>
            <a:r>
              <a:t>Preprocessing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Breast Cancer Image Detection"/>
          <p:cNvSpPr txBox="1"/>
          <p:nvPr/>
        </p:nvSpPr>
        <p:spPr>
          <a:xfrm>
            <a:off x="1270000" y="925263"/>
            <a:ext cx="14824117" cy="15398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 algn="l" defTabSz="2438337">
              <a:lnSpc>
                <a:spcPct val="90000"/>
              </a:lnSpc>
              <a:defRPr b="1" spc="-275" sz="8000">
                <a:gradFill flip="none" rotWithShape="1">
                  <a:gsLst>
                    <a:gs pos="0">
                      <a:srgbClr val="D45550"/>
                    </a:gs>
                    <a:gs pos="100000">
                      <a:srgbClr val="00A2FF"/>
                    </a:gs>
                  </a:gsLst>
                  <a:lin ang="3960000" scaled="0"/>
                </a:gradFill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pPr/>
            <a:r>
              <a:t>Methodology</a:t>
            </a:r>
          </a:p>
        </p:txBody>
      </p:sp>
      <p:sp>
        <p:nvSpPr>
          <p:cNvPr id="281" name="Breast Cancer Image Detection Using ANN and CNN"/>
          <p:cNvSpPr txBox="1"/>
          <p:nvPr/>
        </p:nvSpPr>
        <p:spPr>
          <a:xfrm>
            <a:off x="1270000" y="12082185"/>
            <a:ext cx="9652000" cy="605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000">
                <a:latin typeface="Graphik Light"/>
                <a:ea typeface="Graphik Light"/>
                <a:cs typeface="Graphik Light"/>
                <a:sym typeface="Graphik Light"/>
              </a:defRPr>
            </a:lvl1pPr>
          </a:lstStyle>
          <a:p>
            <a:pPr/>
            <a:r>
              <a:t>Breast Cancer Detection</a:t>
            </a:r>
          </a:p>
        </p:txBody>
      </p:sp>
      <p:sp>
        <p:nvSpPr>
          <p:cNvPr id="282" name="1"/>
          <p:cNvSpPr txBox="1"/>
          <p:nvPr/>
        </p:nvSpPr>
        <p:spPr>
          <a:xfrm>
            <a:off x="22352640" y="12038052"/>
            <a:ext cx="659761" cy="694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>
              <a:defRPr sz="35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16</a:t>
            </a:r>
          </a:p>
        </p:txBody>
      </p:sp>
      <p:sp>
        <p:nvSpPr>
          <p:cNvPr id="283" name="Model 1: Logistic Regression…"/>
          <p:cNvSpPr txBox="1"/>
          <p:nvPr/>
        </p:nvSpPr>
        <p:spPr>
          <a:xfrm>
            <a:off x="1309521" y="3559048"/>
            <a:ext cx="16567405" cy="65979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3" algn="l">
              <a:defRPr sz="4800">
                <a:latin typeface="Graphik"/>
                <a:ea typeface="Graphik"/>
                <a:cs typeface="Graphik"/>
                <a:sym typeface="Graphik"/>
              </a:defRPr>
            </a:pPr>
            <a:r>
              <a:rPr i="1">
                <a:latin typeface="Graphik Semibold"/>
                <a:ea typeface="Graphik Semibold"/>
                <a:cs typeface="Graphik Semibold"/>
                <a:sym typeface="Graphik Semibold"/>
              </a:rPr>
              <a:t>Model 1</a:t>
            </a:r>
            <a:r>
              <a:t>: Logistic Regression</a:t>
            </a:r>
          </a:p>
          <a:p>
            <a:pPr algn="l">
              <a:defRPr sz="4800">
                <a:latin typeface="Graphik"/>
                <a:ea typeface="Graphik"/>
                <a:cs typeface="Graphik"/>
                <a:sym typeface="Graphik"/>
              </a:defRPr>
            </a:pPr>
            <a:r>
              <a:rPr i="1">
                <a:latin typeface="Graphik Semibold"/>
                <a:ea typeface="Graphik Semibold"/>
                <a:cs typeface="Graphik Semibold"/>
                <a:sym typeface="Graphik Semibold"/>
              </a:rPr>
              <a:t>Model 2</a:t>
            </a:r>
            <a:r>
              <a:t>: Logistic Regression with PCA (Features = 2)</a:t>
            </a:r>
          </a:p>
          <a:p>
            <a:pPr algn="l">
              <a:defRPr sz="4800">
                <a:latin typeface="Graphik"/>
                <a:ea typeface="Graphik"/>
                <a:cs typeface="Graphik"/>
                <a:sym typeface="Graphik"/>
              </a:defRPr>
            </a:pPr>
            <a:r>
              <a:rPr i="1">
                <a:latin typeface="Graphik Semibold"/>
                <a:ea typeface="Graphik Semibold"/>
                <a:cs typeface="Graphik Semibold"/>
                <a:sym typeface="Graphik Semibold"/>
              </a:rPr>
              <a:t>Model 3</a:t>
            </a:r>
            <a:r>
              <a:t>: K-Nearest Neighbor Classifier (K = 2) </a:t>
            </a:r>
          </a:p>
          <a:p>
            <a:pPr algn="l">
              <a:defRPr sz="4800">
                <a:latin typeface="Graphik"/>
                <a:ea typeface="Graphik"/>
                <a:cs typeface="Graphik"/>
                <a:sym typeface="Graphik"/>
              </a:defRPr>
            </a:pPr>
            <a:r>
              <a:rPr i="1">
                <a:latin typeface="Graphik Semibold"/>
                <a:ea typeface="Graphik Semibold"/>
                <a:cs typeface="Graphik Semibold"/>
                <a:sym typeface="Graphik Semibold"/>
              </a:rPr>
              <a:t>Model 4</a:t>
            </a:r>
            <a:r>
              <a:t>: K-Nearest Neighbor Classifier (K = 3)</a:t>
            </a:r>
          </a:p>
          <a:p>
            <a:pPr algn="l">
              <a:defRPr sz="4800">
                <a:latin typeface="Graphik"/>
                <a:ea typeface="Graphik"/>
                <a:cs typeface="Graphik"/>
                <a:sym typeface="Graphik"/>
              </a:defRPr>
            </a:pPr>
            <a:r>
              <a:rPr i="1">
                <a:latin typeface="Graphik Semibold"/>
                <a:ea typeface="Graphik Semibold"/>
                <a:cs typeface="Graphik Semibold"/>
                <a:sym typeface="Graphik Semibold"/>
              </a:rPr>
              <a:t>Model 5</a:t>
            </a:r>
            <a:r>
              <a:t>: Support Vector Machine (Kernel = rbf) </a:t>
            </a:r>
          </a:p>
          <a:p>
            <a:pPr algn="l">
              <a:defRPr sz="4800">
                <a:latin typeface="Graphik"/>
                <a:ea typeface="Graphik"/>
                <a:cs typeface="Graphik"/>
                <a:sym typeface="Graphik"/>
              </a:defRPr>
            </a:pPr>
            <a:r>
              <a:rPr i="1">
                <a:latin typeface="Graphik Semibold"/>
                <a:ea typeface="Graphik Semibold"/>
                <a:cs typeface="Graphik Semibold"/>
                <a:sym typeface="Graphik Semibold"/>
              </a:rPr>
              <a:t>Model 6</a:t>
            </a:r>
            <a:r>
              <a:t>: Support Vector Machine (Kernel = linear)</a:t>
            </a:r>
          </a:p>
          <a:p>
            <a:pPr algn="l">
              <a:defRPr sz="4800">
                <a:latin typeface="Graphik"/>
                <a:ea typeface="Graphik"/>
                <a:cs typeface="Graphik"/>
                <a:sym typeface="Graphik"/>
              </a:defRPr>
            </a:pPr>
            <a:r>
              <a:rPr i="1">
                <a:latin typeface="Graphik Semibold"/>
                <a:ea typeface="Graphik Semibold"/>
                <a:cs typeface="Graphik Semibold"/>
                <a:sym typeface="Graphik Semibold"/>
              </a:rPr>
              <a:t>Model 7</a:t>
            </a:r>
            <a:r>
              <a:t>: Random Forest Classifier </a:t>
            </a:r>
          </a:p>
          <a:p>
            <a:pPr algn="l">
              <a:defRPr sz="4800">
                <a:latin typeface="Graphik"/>
                <a:ea typeface="Graphik"/>
                <a:cs typeface="Graphik"/>
                <a:sym typeface="Graphik"/>
              </a:defRPr>
            </a:pPr>
            <a:r>
              <a:rPr i="1">
                <a:latin typeface="Graphik Semibold"/>
                <a:ea typeface="Graphik Semibold"/>
                <a:cs typeface="Graphik Semibold"/>
                <a:sym typeface="Graphik Semibold"/>
              </a:rPr>
              <a:t>Model 8</a:t>
            </a:r>
            <a:r>
              <a:t>: Random Forest Classifier with PCA (Features = 2)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Breast Cancer Image Detection"/>
          <p:cNvSpPr txBox="1"/>
          <p:nvPr/>
        </p:nvSpPr>
        <p:spPr>
          <a:xfrm>
            <a:off x="1270000" y="925263"/>
            <a:ext cx="14824117" cy="15398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 algn="l" defTabSz="2438337">
              <a:lnSpc>
                <a:spcPct val="90000"/>
              </a:lnSpc>
              <a:defRPr b="1" spc="-275" sz="8000">
                <a:gradFill flip="none" rotWithShape="1">
                  <a:gsLst>
                    <a:gs pos="0">
                      <a:srgbClr val="D45550"/>
                    </a:gs>
                    <a:gs pos="100000">
                      <a:srgbClr val="00A2FF"/>
                    </a:gs>
                  </a:gsLst>
                  <a:lin ang="3960000" scaled="0"/>
                </a:gradFill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pPr/>
            <a:r>
              <a:t>Result</a:t>
            </a:r>
          </a:p>
        </p:txBody>
      </p:sp>
      <p:sp>
        <p:nvSpPr>
          <p:cNvPr id="286" name="Breast Cancer Image Detection Using ANN and CNN"/>
          <p:cNvSpPr txBox="1"/>
          <p:nvPr/>
        </p:nvSpPr>
        <p:spPr>
          <a:xfrm>
            <a:off x="1270000" y="12082185"/>
            <a:ext cx="9652000" cy="605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000">
                <a:latin typeface="Graphik Light"/>
                <a:ea typeface="Graphik Light"/>
                <a:cs typeface="Graphik Light"/>
                <a:sym typeface="Graphik Light"/>
              </a:defRPr>
            </a:lvl1pPr>
          </a:lstStyle>
          <a:p>
            <a:pPr/>
            <a:r>
              <a:t>Breast Cancer Detection</a:t>
            </a:r>
          </a:p>
        </p:txBody>
      </p:sp>
      <p:sp>
        <p:nvSpPr>
          <p:cNvPr id="287" name="1"/>
          <p:cNvSpPr txBox="1"/>
          <p:nvPr/>
        </p:nvSpPr>
        <p:spPr>
          <a:xfrm>
            <a:off x="22352640" y="12038052"/>
            <a:ext cx="659761" cy="694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>
              <a:defRPr sz="35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17</a:t>
            </a:r>
          </a:p>
        </p:txBody>
      </p:sp>
      <p:sp>
        <p:nvSpPr>
          <p:cNvPr id="288" name="Breast Cancer Ultrasound Images"/>
          <p:cNvSpPr txBox="1"/>
          <p:nvPr/>
        </p:nvSpPr>
        <p:spPr>
          <a:xfrm>
            <a:off x="1270000" y="2317236"/>
            <a:ext cx="6854648" cy="9083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800"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pPr/>
            <a:r>
              <a:t>Output with Testing Set</a:t>
            </a:r>
          </a:p>
        </p:txBody>
      </p:sp>
      <p:graphicFrame>
        <p:nvGraphicFramePr>
          <p:cNvPr id="289" name="Table"/>
          <p:cNvGraphicFramePr/>
          <p:nvPr/>
        </p:nvGraphicFramePr>
        <p:xfrm>
          <a:off x="1121412" y="4902200"/>
          <a:ext cx="22153876" cy="3177540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2767647"/>
                <a:gridCol w="2767647"/>
                <a:gridCol w="2767647"/>
                <a:gridCol w="2767647"/>
                <a:gridCol w="2767647"/>
                <a:gridCol w="2767647"/>
                <a:gridCol w="2767647"/>
                <a:gridCol w="2767647"/>
              </a:tblGrid>
              <a:tr h="1582420">
                <a:tc>
                  <a:txBody>
                    <a:bodyPr/>
                    <a:lstStyle/>
                    <a:p>
                      <a:pPr indent="457200">
                        <a:defRPr b="0" sz="1800"/>
                      </a:pPr>
                      <a:r>
                        <a:rPr sz="3000">
                          <a:latin typeface="Graphik"/>
                          <a:ea typeface="Graphik"/>
                          <a:cs typeface="Graphik"/>
                        </a:rPr>
                        <a:t>Model 1</a:t>
                      </a:r>
                    </a:p>
                  </a:txBody>
                  <a:tcPr marL="0" marR="0" marT="0" marB="0" anchor="ctr" anchorCtr="0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T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indent="457200">
                        <a:defRPr b="0" sz="1800"/>
                      </a:pPr>
                      <a:r>
                        <a:rPr sz="3000">
                          <a:latin typeface="Graphik"/>
                          <a:ea typeface="Graphik"/>
                          <a:cs typeface="Graphik"/>
                        </a:rPr>
                        <a:t>Model 2</a:t>
                      </a:r>
                    </a:p>
                  </a:txBody>
                  <a:tcPr marL="0" marR="0" marT="0" marB="0" anchor="ctr" anchorCtr="0" horzOverflow="overflow">
                    <a:lnT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indent="457200">
                        <a:defRPr b="0" sz="1800"/>
                      </a:pPr>
                      <a:r>
                        <a:rPr sz="3000">
                          <a:latin typeface="Graphik"/>
                          <a:ea typeface="Graphik"/>
                          <a:cs typeface="Graphik"/>
                        </a:rPr>
                        <a:t>Model 3</a:t>
                      </a:r>
                    </a:p>
                  </a:txBody>
                  <a:tcPr marL="0" marR="0" marT="0" marB="0" anchor="ctr" anchorCtr="0" horzOverflow="overflow">
                    <a:lnT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indent="457200">
                        <a:defRPr b="0" sz="1800"/>
                      </a:pPr>
                      <a:r>
                        <a:rPr sz="3000">
                          <a:latin typeface="Graphik"/>
                          <a:ea typeface="Graphik"/>
                          <a:cs typeface="Graphik"/>
                        </a:rPr>
                        <a:t>Model 4</a:t>
                      </a:r>
                    </a:p>
                  </a:txBody>
                  <a:tcPr marL="0" marR="0" marT="0" marB="0" anchor="ctr" anchorCtr="0" horzOverflow="overflow">
                    <a:lnT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indent="457200">
                        <a:defRPr b="0" sz="1800"/>
                      </a:pPr>
                      <a:r>
                        <a:rPr sz="3000">
                          <a:latin typeface="Graphik"/>
                          <a:ea typeface="Graphik"/>
                          <a:cs typeface="Graphik"/>
                        </a:rPr>
                        <a:t>Model 5</a:t>
                      </a:r>
                    </a:p>
                  </a:txBody>
                  <a:tcPr marL="0" marR="0" marT="0" marB="0" anchor="ctr" anchorCtr="0" horzOverflow="overflow">
                    <a:lnT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indent="457200">
                        <a:defRPr b="0" sz="1800"/>
                      </a:pPr>
                      <a:r>
                        <a:rPr sz="3000">
                          <a:latin typeface="Graphik"/>
                          <a:ea typeface="Graphik"/>
                          <a:cs typeface="Graphik"/>
                        </a:rPr>
                        <a:t>Model 6</a:t>
                      </a:r>
                    </a:p>
                  </a:txBody>
                  <a:tcPr marL="0" marR="0" marT="0" marB="0" anchor="ctr" anchorCtr="0" horzOverflow="overflow">
                    <a:lnT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indent="457200">
                        <a:defRPr b="0" sz="1800"/>
                      </a:pPr>
                      <a:r>
                        <a:rPr sz="3000">
                          <a:latin typeface="Graphik"/>
                          <a:ea typeface="Graphik"/>
                          <a:cs typeface="Graphik"/>
                        </a:rPr>
                        <a:t>Model 7</a:t>
                      </a:r>
                    </a:p>
                  </a:txBody>
                  <a:tcPr marL="0" marR="0" marT="0" marB="0" anchor="ctr" anchorCtr="0" horzOverflow="overflow">
                    <a:lnT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indent="457200">
                        <a:defRPr b="0" sz="1800"/>
                      </a:pPr>
                      <a:r>
                        <a:rPr sz="3000">
                          <a:latin typeface="Graphik"/>
                          <a:ea typeface="Graphik"/>
                          <a:cs typeface="Graphik"/>
                        </a:rPr>
                        <a:t>Model 8</a:t>
                      </a:r>
                    </a:p>
                  </a:txBody>
                  <a:tcPr marL="0" marR="0" marT="0" marB="0" anchor="ctr" anchorCtr="0" horzOverflow="overflow"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T>
                  </a:tcPr>
                </a:tc>
              </a:tr>
              <a:tr h="1582420">
                <a:tc>
                  <a:txBody>
                    <a:bodyPr/>
                    <a:lstStyle/>
                    <a:p>
                      <a:pPr indent="457200">
                        <a:defRPr b="0" sz="1800"/>
                      </a:pPr>
                      <a:r>
                        <a:rPr sz="4500">
                          <a:latin typeface="Graphik"/>
                          <a:ea typeface="Graphik"/>
                          <a:cs typeface="Graphik"/>
                        </a:rPr>
                        <a:t>97.37%</a:t>
                      </a:r>
                    </a:p>
                  </a:txBody>
                  <a:tcPr marL="0" marR="0" marT="0" marB="0" anchor="ctr" anchorCtr="0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B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indent="457200">
                        <a:defRPr b="0" sz="1800"/>
                      </a:pPr>
                      <a:r>
                        <a:rPr sz="4500">
                          <a:latin typeface="Graphik"/>
                          <a:ea typeface="Graphik"/>
                          <a:cs typeface="Graphik"/>
                        </a:rPr>
                        <a:t>92.98%</a:t>
                      </a:r>
                    </a:p>
                  </a:txBody>
                  <a:tcPr marL="0" marR="0" marT="0" marB="0" anchor="ctr" anchorCtr="0" horzOverflow="overflow">
                    <a:lnB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indent="457200">
                        <a:defRPr b="0" sz="1800"/>
                      </a:pPr>
                      <a:r>
                        <a:rPr sz="4500">
                          <a:latin typeface="Graphik"/>
                          <a:ea typeface="Graphik"/>
                          <a:cs typeface="Graphik"/>
                        </a:rPr>
                        <a:t>93.86%</a:t>
                      </a:r>
                    </a:p>
                  </a:txBody>
                  <a:tcPr marL="0" marR="0" marT="0" marB="0" anchor="ctr" anchorCtr="0" horzOverflow="overflow">
                    <a:lnB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indent="457200">
                        <a:defRPr b="0" sz="1800"/>
                      </a:pPr>
                      <a:r>
                        <a:rPr sz="4500">
                          <a:latin typeface="Graphik"/>
                          <a:ea typeface="Graphik"/>
                          <a:cs typeface="Graphik"/>
                        </a:rPr>
                        <a:t>94.74%</a:t>
                      </a:r>
                    </a:p>
                  </a:txBody>
                  <a:tcPr marL="0" marR="0" marT="0" marB="0" anchor="ctr" anchorCtr="0" horzOverflow="overflow">
                    <a:lnB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indent="457200">
                        <a:defRPr b="0" sz="1800"/>
                      </a:pPr>
                      <a:r>
                        <a:rPr sz="4500">
                          <a:sym typeface="Graphik Semibold"/>
                        </a:rPr>
                        <a:t>98.25%</a:t>
                      </a:r>
                    </a:p>
                  </a:txBody>
                  <a:tcPr marL="0" marR="0" marT="0" marB="0" anchor="ctr" anchorCtr="0" horzOverflow="overflow">
                    <a:lnB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indent="457200">
                        <a:defRPr b="0" sz="1800"/>
                      </a:pPr>
                      <a:r>
                        <a:rPr sz="4500">
                          <a:latin typeface="Graphik"/>
                          <a:ea typeface="Graphik"/>
                          <a:cs typeface="Graphik"/>
                        </a:rPr>
                        <a:t>96.46%</a:t>
                      </a:r>
                    </a:p>
                  </a:txBody>
                  <a:tcPr marL="0" marR="0" marT="0" marB="0" anchor="ctr" anchorCtr="0" horzOverflow="overflow">
                    <a:lnB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indent="457200">
                        <a:defRPr b="0" sz="1800"/>
                      </a:pPr>
                      <a:r>
                        <a:rPr sz="4500">
                          <a:latin typeface="Graphik"/>
                          <a:ea typeface="Graphik"/>
                          <a:cs typeface="Graphik"/>
                        </a:rPr>
                        <a:t>93.86%</a:t>
                      </a:r>
                    </a:p>
                  </a:txBody>
                  <a:tcPr marL="0" marR="0" marT="0" marB="0" anchor="ctr" anchorCtr="0" horzOverflow="overflow">
                    <a:lnB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indent="457200">
                        <a:defRPr b="0" sz="1800"/>
                      </a:pPr>
                      <a:r>
                        <a:rPr sz="4500">
                          <a:latin typeface="Graphik"/>
                          <a:ea typeface="Graphik"/>
                          <a:cs typeface="Graphik"/>
                        </a:rPr>
                        <a:t>92.98%</a:t>
                      </a:r>
                    </a:p>
                  </a:txBody>
                  <a:tcPr marL="0" marR="0" marT="0" marB="0" anchor="ctr" anchorCtr="0" horzOverflow="overflow"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B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B>
                    <a:solidFill>
                      <a:srgbClr val="DDDDDD"/>
                    </a:solidFill>
                  </a:tcPr>
                </a:tc>
              </a:tr>
            </a:tbl>
          </a:graphicData>
        </a:graphic>
      </p:graphicFrame>
      <p:sp>
        <p:nvSpPr>
          <p:cNvPr id="290" name="Line"/>
          <p:cNvSpPr/>
          <p:nvPr/>
        </p:nvSpPr>
        <p:spPr>
          <a:xfrm flipV="1">
            <a:off x="11542608" y="7772400"/>
            <a:ext cx="1528990" cy="1528989"/>
          </a:xfrm>
          <a:prstGeom prst="line">
            <a:avLst/>
          </a:prstGeom>
          <a:ln w="25400">
            <a:solidFill>
              <a:schemeClr val="accent5">
                <a:lumOff val="-9843"/>
              </a:schemeClr>
            </a:solidFill>
            <a:miter lim="400000"/>
            <a:tailEnd type="arrow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91" name="Support Vector Machine (Kernel = rbf)"/>
          <p:cNvSpPr txBox="1"/>
          <p:nvPr/>
        </p:nvSpPr>
        <p:spPr>
          <a:xfrm>
            <a:off x="7057999" y="9324848"/>
            <a:ext cx="11020655" cy="9083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800"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pPr/>
            <a:r>
              <a:t>Support Vector Machine (Kernel = rbf)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national-cancer-institute-mbL91Lg56zc-unsplash.jpg" descr="national-cancer-institute-mbL91Lg56zc-unsplash.jpg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20366" t="0" r="20366" b="0"/>
          <a:stretch>
            <a:fillRect/>
          </a:stretch>
        </p:blipFill>
        <p:spPr>
          <a:xfrm>
            <a:off x="-1536700" y="0"/>
            <a:ext cx="12192000" cy="13716000"/>
          </a:xfrm>
          <a:prstGeom prst="rect">
            <a:avLst/>
          </a:prstGeom>
        </p:spPr>
      </p:pic>
      <p:sp>
        <p:nvSpPr>
          <p:cNvPr id="157" name="Problem…"/>
          <p:cNvSpPr txBox="1"/>
          <p:nvPr>
            <p:ph type="body" sz="half" idx="1"/>
          </p:nvPr>
        </p:nvSpPr>
        <p:spPr>
          <a:xfrm>
            <a:off x="11555592" y="2513328"/>
            <a:ext cx="12288720" cy="10473229"/>
          </a:xfrm>
          <a:prstGeom prst="rect">
            <a:avLst/>
          </a:prstGeom>
        </p:spPr>
        <p:txBody>
          <a:bodyPr/>
          <a:lstStyle/>
          <a:p>
            <a:pPr marL="853439" indent="-853439" defTabSz="2340863">
              <a:spcBef>
                <a:spcPts val="2300"/>
              </a:spcBef>
              <a:buClr>
                <a:srgbClr val="535353"/>
              </a:buClr>
              <a:buAutoNum type="arabicPeriod" startAt="1"/>
              <a:defRPr sz="4608"/>
            </a:pPr>
            <a:r>
              <a:t>Problem</a:t>
            </a:r>
          </a:p>
          <a:p>
            <a:pPr marL="853439" indent="-853439" defTabSz="2340863">
              <a:spcBef>
                <a:spcPts val="2300"/>
              </a:spcBef>
              <a:buClr>
                <a:srgbClr val="535353"/>
              </a:buClr>
              <a:buAutoNum type="arabicPeriod" startAt="1"/>
              <a:defRPr sz="4608"/>
            </a:pPr>
            <a:r>
              <a:t>Project Ideation</a:t>
            </a:r>
          </a:p>
          <a:p>
            <a:pPr marL="853439" indent="-853439" defTabSz="2340863">
              <a:spcBef>
                <a:spcPts val="2300"/>
              </a:spcBef>
              <a:buClr>
                <a:srgbClr val="535353"/>
              </a:buClr>
              <a:buAutoNum type="arabicPeriod" startAt="1"/>
              <a:defRPr sz="4608"/>
            </a:pPr>
            <a:r>
              <a:t>Data Information</a:t>
            </a:r>
          </a:p>
          <a:p>
            <a:pPr marL="853439" indent="-853439" defTabSz="2340863">
              <a:spcBef>
                <a:spcPts val="2300"/>
              </a:spcBef>
              <a:buClr>
                <a:srgbClr val="535353"/>
              </a:buClr>
              <a:buAutoNum type="arabicPeriod" startAt="1"/>
              <a:defRPr sz="4608"/>
            </a:pPr>
            <a:r>
              <a:t>Data Visualization</a:t>
            </a:r>
          </a:p>
          <a:p>
            <a:pPr marL="853439" indent="-853439" defTabSz="2340863">
              <a:spcBef>
                <a:spcPts val="2300"/>
              </a:spcBef>
              <a:buClr>
                <a:srgbClr val="535353"/>
              </a:buClr>
              <a:buAutoNum type="arabicPeriod" startAt="1"/>
              <a:defRPr sz="4608"/>
            </a:pPr>
            <a:r>
              <a:t>Machine Learning Concepts</a:t>
            </a:r>
          </a:p>
          <a:p>
            <a:pPr marL="853439" indent="-853439" defTabSz="2340863">
              <a:spcBef>
                <a:spcPts val="2300"/>
              </a:spcBef>
              <a:buClr>
                <a:srgbClr val="535353"/>
              </a:buClr>
              <a:buAutoNum type="arabicPeriod" startAt="1"/>
              <a:defRPr sz="4608"/>
            </a:pPr>
            <a:r>
              <a:t>Feature Selection</a:t>
            </a:r>
          </a:p>
          <a:p>
            <a:pPr marL="853439" indent="-853439" defTabSz="2340863">
              <a:spcBef>
                <a:spcPts val="2300"/>
              </a:spcBef>
              <a:buClr>
                <a:srgbClr val="535353"/>
              </a:buClr>
              <a:buAutoNum type="arabicPeriod" startAt="1"/>
              <a:defRPr sz="4608"/>
            </a:pPr>
            <a:r>
              <a:t>Evaluation Metrices</a:t>
            </a:r>
          </a:p>
          <a:p>
            <a:pPr marL="853439" indent="-853439" defTabSz="2340863">
              <a:spcBef>
                <a:spcPts val="2300"/>
              </a:spcBef>
              <a:buClr>
                <a:srgbClr val="535353"/>
              </a:buClr>
              <a:buAutoNum type="arabicPeriod" startAt="1"/>
              <a:defRPr sz="4608"/>
            </a:pPr>
            <a:r>
              <a:t>Methodology</a:t>
            </a:r>
          </a:p>
          <a:p>
            <a:pPr marL="853439" indent="-853439" defTabSz="2340863">
              <a:spcBef>
                <a:spcPts val="2300"/>
              </a:spcBef>
              <a:buClr>
                <a:srgbClr val="535353"/>
              </a:buClr>
              <a:buAutoNum type="arabicPeriod" startAt="1"/>
              <a:defRPr sz="4608"/>
            </a:pPr>
            <a:r>
              <a:t>Results</a:t>
            </a:r>
          </a:p>
          <a:p>
            <a:pPr marL="853439" indent="-853439" defTabSz="2340863">
              <a:spcBef>
                <a:spcPts val="2300"/>
              </a:spcBef>
              <a:buClr>
                <a:srgbClr val="535353"/>
              </a:buClr>
              <a:buAutoNum type="arabicPeriod" startAt="1"/>
              <a:defRPr sz="4608"/>
            </a:pPr>
            <a:r>
              <a:t>Conclusion</a:t>
            </a:r>
          </a:p>
        </p:txBody>
      </p:sp>
      <p:sp>
        <p:nvSpPr>
          <p:cNvPr id="158" name="Breast Cancer Image Detection"/>
          <p:cNvSpPr txBox="1"/>
          <p:nvPr/>
        </p:nvSpPr>
        <p:spPr>
          <a:xfrm>
            <a:off x="11426965" y="729443"/>
            <a:ext cx="10420203" cy="15398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 algn="l" defTabSz="2438337">
              <a:lnSpc>
                <a:spcPct val="90000"/>
              </a:lnSpc>
              <a:defRPr b="1" spc="-275" sz="8000">
                <a:gradFill flip="none" rotWithShape="1">
                  <a:gsLst>
                    <a:gs pos="0">
                      <a:srgbClr val="D45550"/>
                    </a:gs>
                    <a:gs pos="100000">
                      <a:srgbClr val="00A2FF"/>
                    </a:gs>
                  </a:gsLst>
                  <a:lin ang="3960000" scaled="0"/>
                </a:gradFill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pPr/>
            <a:r>
              <a:t>Table of Content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Breast Cancer Image Detection"/>
          <p:cNvSpPr txBox="1"/>
          <p:nvPr/>
        </p:nvSpPr>
        <p:spPr>
          <a:xfrm>
            <a:off x="1270000" y="925263"/>
            <a:ext cx="14824117" cy="15398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 algn="l" defTabSz="2438337">
              <a:lnSpc>
                <a:spcPct val="90000"/>
              </a:lnSpc>
              <a:defRPr b="1" spc="-275" sz="8000">
                <a:gradFill flip="none" rotWithShape="1">
                  <a:gsLst>
                    <a:gs pos="0">
                      <a:srgbClr val="D45550"/>
                    </a:gs>
                    <a:gs pos="100000">
                      <a:srgbClr val="00A2FF"/>
                    </a:gs>
                  </a:gsLst>
                  <a:lin ang="3960000" scaled="0"/>
                </a:gradFill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pPr/>
            <a:r>
              <a:t>Conclusion</a:t>
            </a:r>
          </a:p>
        </p:txBody>
      </p:sp>
      <p:sp>
        <p:nvSpPr>
          <p:cNvPr id="294" name="Breast Cancer Image Detection Using ANN and CNN"/>
          <p:cNvSpPr txBox="1"/>
          <p:nvPr/>
        </p:nvSpPr>
        <p:spPr>
          <a:xfrm>
            <a:off x="1270000" y="12082185"/>
            <a:ext cx="9652000" cy="605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000">
                <a:latin typeface="Graphik Light"/>
                <a:ea typeface="Graphik Light"/>
                <a:cs typeface="Graphik Light"/>
                <a:sym typeface="Graphik Light"/>
              </a:defRPr>
            </a:lvl1pPr>
          </a:lstStyle>
          <a:p>
            <a:pPr/>
            <a:r>
              <a:t>Breast Cancer Detection</a:t>
            </a:r>
          </a:p>
        </p:txBody>
      </p:sp>
      <p:sp>
        <p:nvSpPr>
          <p:cNvPr id="295" name="1"/>
          <p:cNvSpPr txBox="1"/>
          <p:nvPr/>
        </p:nvSpPr>
        <p:spPr>
          <a:xfrm>
            <a:off x="22352640" y="12038052"/>
            <a:ext cx="659761" cy="694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>
              <a:defRPr sz="35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18</a:t>
            </a:r>
          </a:p>
        </p:txBody>
      </p:sp>
      <p:sp>
        <p:nvSpPr>
          <p:cNvPr id="296" name="Breast Cancer Ultrasound Images"/>
          <p:cNvSpPr txBox="1"/>
          <p:nvPr/>
        </p:nvSpPr>
        <p:spPr>
          <a:xfrm>
            <a:off x="1244599" y="3282436"/>
            <a:ext cx="21894801" cy="65979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481263" indent="-481263" algn="l">
              <a:buSzPct val="100000"/>
              <a:buChar char="•"/>
              <a:defRPr sz="4800">
                <a:latin typeface="Graphik"/>
                <a:ea typeface="Graphik"/>
                <a:cs typeface="Graphik"/>
                <a:sym typeface="Graphik"/>
              </a:defRPr>
            </a:pPr>
            <a:r>
              <a:t>Cleaning Data is one of the most important steps to reach the maximum results from visualization to data prediction</a:t>
            </a:r>
          </a:p>
          <a:p>
            <a:pPr marL="481263" indent="-481263" algn="l">
              <a:buSzPct val="100000"/>
              <a:buChar char="•"/>
              <a:defRPr sz="4800">
                <a:latin typeface="Graphik"/>
                <a:ea typeface="Graphik"/>
                <a:cs typeface="Graphik"/>
                <a:sym typeface="Graphik"/>
              </a:defRPr>
            </a:pPr>
            <a:r>
              <a:t>Understand on how to do preprocessing and visualization</a:t>
            </a:r>
          </a:p>
          <a:p>
            <a:pPr marL="481263" indent="-481263" algn="l">
              <a:buSzPct val="100000"/>
              <a:buChar char="•"/>
              <a:defRPr sz="4800">
                <a:latin typeface="Graphik"/>
                <a:ea typeface="Graphik"/>
                <a:cs typeface="Graphik"/>
                <a:sym typeface="Graphik"/>
              </a:defRPr>
            </a:pPr>
            <a:r>
              <a:t>Successfully implemented the models and evaluation them</a:t>
            </a:r>
          </a:p>
          <a:p>
            <a:pPr marL="481263" indent="-481263" algn="l">
              <a:buSzPct val="100000"/>
              <a:buChar char="•"/>
              <a:defRPr sz="4800">
                <a:latin typeface="Graphik"/>
                <a:ea typeface="Graphik"/>
                <a:cs typeface="Graphik"/>
                <a:sym typeface="Graphik"/>
              </a:defRPr>
            </a:pPr>
            <a:r>
              <a:t>Apply dimensionality reduction on the models and would be benificial in the long run dealing with large amounts of features</a:t>
            </a:r>
          </a:p>
          <a:p>
            <a:pPr marL="481263" indent="-481263" algn="l">
              <a:buSzPct val="100000"/>
              <a:buChar char="•"/>
              <a:defRPr sz="4800">
                <a:latin typeface="Graphik"/>
                <a:ea typeface="Graphik"/>
                <a:cs typeface="Graphik"/>
                <a:sym typeface="Graphik"/>
              </a:defRPr>
            </a:pPr>
            <a:r>
              <a:t>Clearly identify the algorithms and how to use them</a:t>
            </a:r>
          </a:p>
          <a:p>
            <a:pPr marL="481263" indent="-481263" algn="l">
              <a:buSzPct val="100000"/>
              <a:buChar char="•"/>
              <a:defRPr sz="4800">
                <a:latin typeface="Graphik"/>
                <a:ea typeface="Graphik"/>
                <a:cs typeface="Graphik"/>
                <a:sym typeface="Graphik"/>
              </a:defRPr>
            </a:pPr>
            <a:r>
              <a:t>Boost the creativity and customization to adjust the right use case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Alanazi, S. A., Kamruzzaman, M. M., Islam Sarker, M. N., Alruwaili, M., Alhwaiti, Y., Alshammari, N., &amp; Siddiqi, M. H. (2021). Boosting Breast Cancer Detection Using Convolutional Neural Network. Journal of Healthcare Engineering, 2021, e5528622. https:/"/>
          <p:cNvSpPr txBox="1"/>
          <p:nvPr/>
        </p:nvSpPr>
        <p:spPr>
          <a:xfrm>
            <a:off x="1269999" y="3214832"/>
            <a:ext cx="21687730" cy="8733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833437" indent="-833437" algn="l">
              <a:buSzPct val="100000"/>
              <a:buAutoNum type="arabicPeriod" startAt="1"/>
              <a:defRPr sz="3000">
                <a:latin typeface="Graphik"/>
                <a:ea typeface="Graphik"/>
                <a:cs typeface="Graphik"/>
                <a:sym typeface="Graphik"/>
              </a:defRPr>
            </a:pPr>
            <a:r>
              <a:rPr i="1"/>
              <a:t>Breast Cancer Wisconsin (Diagnostic) Data Set</a:t>
            </a:r>
            <a:r>
              <a:t>. (n.d.). Retrieved July 6, 2022, from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https://www.kaggle.com/datasets/uciml/breast-cancer-wisconsin-data</a:t>
            </a:r>
          </a:p>
          <a:p>
            <a:pPr marL="833437" indent="-833437" algn="l">
              <a:buSzPct val="100000"/>
              <a:buAutoNum type="arabicPeriod" startAt="1"/>
              <a:defRPr sz="3000">
                <a:latin typeface="Graphik"/>
                <a:ea typeface="Graphik"/>
                <a:cs typeface="Graphik"/>
                <a:sym typeface="Graphik"/>
              </a:defRPr>
            </a:pPr>
            <a:r>
              <a:t>Alanazi, S. A., Kamruzzaman, M. M., Islam Sarker, M. N., Alruwaili, M., Alhwaiti, Y., Alshammari, N., &amp; Siddiqi, M. H. (2021). Boosting Breast Cancer Detection Using Convolutional Neural Network. Journal of Healthcare Engineering, 2021, e5528622.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 invalidUrl="" action="" tgtFrame="" tooltip="" history="1" highlightClick="0" endSnd="0"/>
              </a:rPr>
              <a:t>https://doi.org/10.1155/2021/5528622</a:t>
            </a:r>
          </a:p>
          <a:p>
            <a:pPr marL="833437" indent="-833437" algn="l">
              <a:buSzPct val="100000"/>
              <a:buAutoNum type="arabicPeriod" startAt="1"/>
              <a:defRPr sz="3000">
                <a:latin typeface="Graphik"/>
                <a:ea typeface="Graphik"/>
                <a:cs typeface="Graphik"/>
                <a:sym typeface="Graphik"/>
              </a:defRPr>
            </a:pPr>
            <a:r>
              <a:t>Brownlee, J. (2016, March 31). Logistic Regression for Machine Learning. </a:t>
            </a:r>
            <a:r>
              <a:rPr i="1"/>
              <a:t>Machine Learning Mastery</a:t>
            </a:r>
            <a:r>
              <a:t>.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4" invalidUrl="" action="" tgtFrame="" tooltip="" history="1" highlightClick="0" endSnd="0"/>
              </a:rPr>
              <a:t>https://machinelearningmastery.com/logistic-regression-for-machine-learning/</a:t>
            </a:r>
          </a:p>
          <a:p>
            <a:pPr marL="833437" indent="-833437" algn="l">
              <a:buSzPct val="100000"/>
              <a:buAutoNum type="arabicPeriod" startAt="1"/>
              <a:defRPr sz="3000">
                <a:latin typeface="Graphik"/>
                <a:ea typeface="Graphik"/>
                <a:cs typeface="Graphik"/>
                <a:sym typeface="Graphik"/>
              </a:defRPr>
            </a:pPr>
            <a:r>
              <a:t>Christopher, A. (2021, February 3). K-Nearest Neighbor. </a:t>
            </a:r>
            <a:r>
              <a:rPr i="1"/>
              <a:t>The Startup</a:t>
            </a:r>
            <a:r>
              <a:t>.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5" invalidUrl="" action="" tgtFrame="" tooltip="" history="1" highlightClick="0" endSnd="0"/>
              </a:rPr>
              <a:t>https://medium.com/swlh/k-nearest-neighbor-ca2593d7a3c4</a:t>
            </a:r>
          </a:p>
          <a:p>
            <a:pPr marL="833437" indent="-833437" algn="l">
              <a:buSzPct val="100000"/>
              <a:buAutoNum type="arabicPeriod" startAt="1"/>
              <a:defRPr sz="3000">
                <a:latin typeface="Graphik"/>
                <a:ea typeface="Graphik"/>
                <a:cs typeface="Graphik"/>
                <a:sym typeface="Graphik"/>
              </a:defRPr>
            </a:pPr>
            <a:r>
              <a:t>Yiu, T. (2021, September 29). </a:t>
            </a:r>
            <a:r>
              <a:rPr i="1"/>
              <a:t>Understanding Random Forest</a:t>
            </a:r>
            <a:r>
              <a:t>. Medium.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6" invalidUrl="" action="" tgtFrame="" tooltip="" history="1" highlightClick="0" endSnd="0"/>
              </a:rPr>
              <a:t>https://towardsdatascience.com/understanding-random-forest-58381e0602d2</a:t>
            </a:r>
            <a:r>
              <a:t> </a:t>
            </a:r>
          </a:p>
          <a:p>
            <a:pPr marL="833437" indent="-833437" algn="l">
              <a:buSzPct val="100000"/>
              <a:buAutoNum type="arabicPeriod" startAt="1"/>
              <a:defRPr sz="3000">
                <a:latin typeface="Graphik"/>
                <a:ea typeface="Graphik"/>
                <a:cs typeface="Graphik"/>
                <a:sym typeface="Graphik"/>
              </a:defRPr>
            </a:pPr>
            <a:r>
              <a:t>Gandhi, R. (2018, July 5). </a:t>
            </a:r>
            <a:r>
              <a:rPr i="1"/>
              <a:t>Support Vector Machine — Introduction to Machine Learning Algorithms</a:t>
            </a:r>
            <a:r>
              <a:t>. Medium.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7" invalidUrl="" action="" tgtFrame="" tooltip="" history="1" highlightClick="0" endSnd="0"/>
              </a:rPr>
              <a:t>https://towardsdatascience.com/support-vector-machine-introduction-to-machine-learning-algorithms-934a444fca47</a:t>
            </a:r>
            <a:endParaRPr i="1"/>
          </a:p>
          <a:p>
            <a:pPr marL="833437" indent="-833437" algn="l">
              <a:buSzPct val="100000"/>
              <a:buAutoNum type="arabicPeriod" startAt="1"/>
              <a:defRPr sz="3000">
                <a:latin typeface="Graphik"/>
                <a:ea typeface="Graphik"/>
                <a:cs typeface="Graphik"/>
                <a:sym typeface="Graphik"/>
              </a:defRPr>
            </a:pPr>
            <a:r>
              <a:rPr i="1"/>
              <a:t>Data simple - Random Forests</a:t>
            </a:r>
            <a:r>
              <a:t>. (n.d.). Retrieved July 12, 2022, from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8" invalidUrl="" action="" tgtFrame="" tooltip="" history="1" highlightClick="0" endSnd="0"/>
              </a:rPr>
              <a:t>http://luisvalesilva.com/datasimple/random_forests.html</a:t>
            </a:r>
          </a:p>
          <a:p>
            <a:pPr marL="833437" indent="-833437" algn="l">
              <a:buSzPct val="100000"/>
              <a:buAutoNum type="arabicPeriod" startAt="1"/>
              <a:defRPr sz="3000">
                <a:latin typeface="Graphik"/>
                <a:ea typeface="Graphik"/>
                <a:cs typeface="Graphik"/>
                <a:sym typeface="Graphik"/>
              </a:defRPr>
            </a:pPr>
          </a:p>
        </p:txBody>
      </p:sp>
      <p:sp>
        <p:nvSpPr>
          <p:cNvPr id="299" name="16"/>
          <p:cNvSpPr txBox="1"/>
          <p:nvPr/>
        </p:nvSpPr>
        <p:spPr>
          <a:xfrm>
            <a:off x="22152686" y="12038052"/>
            <a:ext cx="859715" cy="694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>
              <a:defRPr sz="35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20</a:t>
            </a:r>
          </a:p>
        </p:txBody>
      </p:sp>
      <p:sp>
        <p:nvSpPr>
          <p:cNvPr id="300" name="Breast Cancer Image Detection"/>
          <p:cNvSpPr txBox="1"/>
          <p:nvPr/>
        </p:nvSpPr>
        <p:spPr>
          <a:xfrm>
            <a:off x="1270000" y="925263"/>
            <a:ext cx="10626783" cy="15398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 algn="l" defTabSz="2438337">
              <a:lnSpc>
                <a:spcPct val="90000"/>
              </a:lnSpc>
              <a:defRPr b="1" spc="-275" sz="8000">
                <a:gradFill flip="none" rotWithShape="1">
                  <a:gsLst>
                    <a:gs pos="0">
                      <a:srgbClr val="D45550"/>
                    </a:gs>
                    <a:gs pos="100000">
                      <a:srgbClr val="00A2FF"/>
                    </a:gs>
                  </a:gsLst>
                  <a:lin ang="3960000" scaled="0"/>
                </a:gradFill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pPr/>
            <a:r>
              <a:t>References</a:t>
            </a:r>
          </a:p>
        </p:txBody>
      </p:sp>
      <p:sp>
        <p:nvSpPr>
          <p:cNvPr id="301" name="Breast Cancer Image Detection Using ANN and CNN"/>
          <p:cNvSpPr txBox="1"/>
          <p:nvPr/>
        </p:nvSpPr>
        <p:spPr>
          <a:xfrm>
            <a:off x="1270000" y="12082185"/>
            <a:ext cx="9652000" cy="605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000">
                <a:latin typeface="Graphik Light"/>
                <a:ea typeface="Graphik Light"/>
                <a:cs typeface="Graphik Light"/>
                <a:sym typeface="Graphik Light"/>
              </a:defRPr>
            </a:lvl1pPr>
          </a:lstStyle>
          <a:p>
            <a:pPr/>
            <a:r>
              <a:t>Breast Cancer Detection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THANK YOU!"/>
          <p:cNvSpPr txBox="1"/>
          <p:nvPr>
            <p:ph type="title"/>
          </p:nvPr>
        </p:nvSpPr>
        <p:spPr>
          <a:xfrm>
            <a:off x="5124808" y="4918273"/>
            <a:ext cx="14134384" cy="3879454"/>
          </a:xfrm>
          <a:prstGeom prst="rect">
            <a:avLst/>
          </a:prstGeom>
        </p:spPr>
        <p:txBody>
          <a:bodyPr anchor="ctr"/>
          <a:lstStyle>
            <a:lvl1pPr defTabSz="1779986">
              <a:lnSpc>
                <a:spcPct val="90000"/>
              </a:lnSpc>
              <a:defRPr b="1" spc="-629" sz="18250">
                <a:gradFill flip="none" rotWithShape="1">
                  <a:gsLst>
                    <a:gs pos="0">
                      <a:srgbClr val="D45550"/>
                    </a:gs>
                    <a:gs pos="100000">
                      <a:srgbClr val="00A2FF"/>
                    </a:gs>
                  </a:gsLst>
                  <a:lin ang="3960000" scaled="0"/>
                </a:gradFill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pPr/>
            <a:r>
              <a:t>THANK YOU!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cancer-2.png" descr="cancer-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58202" y="3978202"/>
            <a:ext cx="2002464" cy="2002464"/>
          </a:xfrm>
          <a:prstGeom prst="rect">
            <a:avLst/>
          </a:prstGeom>
          <a:ln w="12700">
            <a:miter lim="400000"/>
          </a:ln>
        </p:spPr>
      </p:pic>
      <p:sp>
        <p:nvSpPr>
          <p:cNvPr id="161" name="Breast cancer is one of the most harmful diseases that negatively effects for women public health"/>
          <p:cNvSpPr txBox="1"/>
          <p:nvPr/>
        </p:nvSpPr>
        <p:spPr>
          <a:xfrm>
            <a:off x="5151295" y="4118881"/>
            <a:ext cx="18446700" cy="17211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800"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pPr/>
            <a:r>
              <a:t>Breast cancer is one of the most harmful diseases that negatively effects for women public health</a:t>
            </a:r>
          </a:p>
        </p:txBody>
      </p:sp>
      <p:sp>
        <p:nvSpPr>
          <p:cNvPr id="162" name="Breast Cancer Image Detection Using ANN and CNN"/>
          <p:cNvSpPr txBox="1"/>
          <p:nvPr/>
        </p:nvSpPr>
        <p:spPr>
          <a:xfrm>
            <a:off x="1270000" y="12082185"/>
            <a:ext cx="9652000" cy="605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000">
                <a:latin typeface="Graphik Light"/>
                <a:ea typeface="Graphik Light"/>
                <a:cs typeface="Graphik Light"/>
                <a:sym typeface="Graphik Light"/>
              </a:defRPr>
            </a:lvl1pPr>
          </a:lstStyle>
          <a:p>
            <a:pPr/>
            <a:r>
              <a:t>Breast Cancer Detection</a:t>
            </a:r>
          </a:p>
        </p:txBody>
      </p:sp>
      <p:sp>
        <p:nvSpPr>
          <p:cNvPr id="163" name="1"/>
          <p:cNvSpPr txBox="1"/>
          <p:nvPr/>
        </p:nvSpPr>
        <p:spPr>
          <a:xfrm>
            <a:off x="22352640" y="12038052"/>
            <a:ext cx="659761" cy="694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>
              <a:defRPr sz="35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164" name="Detecting the tumor on breast is not an easy task which is required medical technical and support from technology"/>
          <p:cNvSpPr txBox="1"/>
          <p:nvPr/>
        </p:nvSpPr>
        <p:spPr>
          <a:xfrm>
            <a:off x="5151295" y="7876012"/>
            <a:ext cx="18446700" cy="17211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800"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pPr/>
            <a:r>
              <a:t>Detecting the tumor on breast is not an easy task which is required medical technical and support from technology</a:t>
            </a:r>
          </a:p>
        </p:txBody>
      </p:sp>
      <p:pic>
        <p:nvPicPr>
          <p:cNvPr id="165" name="bacteria.png" descr="bacteria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58202" y="7735334"/>
            <a:ext cx="2002464" cy="2002464"/>
          </a:xfrm>
          <a:prstGeom prst="rect">
            <a:avLst/>
          </a:prstGeom>
          <a:ln w="12700">
            <a:miter lim="400000"/>
          </a:ln>
        </p:spPr>
      </p:pic>
      <p:sp>
        <p:nvSpPr>
          <p:cNvPr id="166" name="Breast Cancer Image Detection"/>
          <p:cNvSpPr txBox="1"/>
          <p:nvPr/>
        </p:nvSpPr>
        <p:spPr>
          <a:xfrm>
            <a:off x="1270000" y="925263"/>
            <a:ext cx="4307234" cy="15398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 algn="l" defTabSz="2438337">
              <a:lnSpc>
                <a:spcPct val="90000"/>
              </a:lnSpc>
              <a:defRPr b="1" spc="-275" sz="8000">
                <a:gradFill flip="none" rotWithShape="1">
                  <a:gsLst>
                    <a:gs pos="0">
                      <a:srgbClr val="D45550"/>
                    </a:gs>
                    <a:gs pos="100000">
                      <a:srgbClr val="00A2FF"/>
                    </a:gs>
                  </a:gsLst>
                  <a:lin ang="3960000" scaled="0"/>
                </a:gradFill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pPr/>
            <a:r>
              <a:t>Problem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Breast Cancer Image Detection Using ANN and CNN"/>
          <p:cNvSpPr txBox="1"/>
          <p:nvPr/>
        </p:nvSpPr>
        <p:spPr>
          <a:xfrm>
            <a:off x="1270000" y="12082185"/>
            <a:ext cx="9652000" cy="605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000">
                <a:latin typeface="Graphik Light"/>
                <a:ea typeface="Graphik Light"/>
                <a:cs typeface="Graphik Light"/>
                <a:sym typeface="Graphik Light"/>
              </a:defRPr>
            </a:lvl1pPr>
          </a:lstStyle>
          <a:p>
            <a:pPr/>
            <a:r>
              <a:t>Breast Cancer Detection</a:t>
            </a:r>
          </a:p>
        </p:txBody>
      </p:sp>
      <p:sp>
        <p:nvSpPr>
          <p:cNvPr id="169" name="1"/>
          <p:cNvSpPr txBox="1"/>
          <p:nvPr/>
        </p:nvSpPr>
        <p:spPr>
          <a:xfrm>
            <a:off x="22352640" y="12038052"/>
            <a:ext cx="659761" cy="694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>
              <a:defRPr sz="35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170" name="Breast Cancer Image Detection"/>
          <p:cNvSpPr txBox="1"/>
          <p:nvPr/>
        </p:nvSpPr>
        <p:spPr>
          <a:xfrm>
            <a:off x="1270000" y="925263"/>
            <a:ext cx="10626783" cy="15398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 algn="l" defTabSz="2438337">
              <a:lnSpc>
                <a:spcPct val="90000"/>
              </a:lnSpc>
              <a:defRPr b="1" spc="-275" sz="8000">
                <a:gradFill flip="none" rotWithShape="1">
                  <a:gsLst>
                    <a:gs pos="0">
                      <a:srgbClr val="D45550"/>
                    </a:gs>
                    <a:gs pos="100000">
                      <a:srgbClr val="00A2FF"/>
                    </a:gs>
                  </a:gsLst>
                  <a:lin ang="3960000" scaled="0"/>
                </a:gradFill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pPr/>
            <a:r>
              <a:t>Project Ideation </a:t>
            </a:r>
          </a:p>
        </p:txBody>
      </p:sp>
      <p:pic>
        <p:nvPicPr>
          <p:cNvPr id="171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42261" y="4557239"/>
            <a:ext cx="1857194" cy="1857194"/>
          </a:xfrm>
          <a:prstGeom prst="rect">
            <a:avLst/>
          </a:prstGeom>
          <a:ln w="12700">
            <a:miter lim="400000"/>
          </a:ln>
        </p:spPr>
      </p:pic>
      <p:pic>
        <p:nvPicPr>
          <p:cNvPr id="172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47062" y="5012943"/>
            <a:ext cx="1857193" cy="1857194"/>
          </a:xfrm>
          <a:prstGeom prst="rect">
            <a:avLst/>
          </a:prstGeom>
          <a:ln w="12700">
            <a:miter lim="400000"/>
          </a:ln>
        </p:spPr>
      </p:pic>
      <p:pic>
        <p:nvPicPr>
          <p:cNvPr id="173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77262" y="5495543"/>
            <a:ext cx="1857193" cy="1857194"/>
          </a:xfrm>
          <a:prstGeom prst="rect">
            <a:avLst/>
          </a:prstGeom>
          <a:ln w="12700">
            <a:miter lim="400000"/>
          </a:ln>
        </p:spPr>
      </p:pic>
      <p:pic>
        <p:nvPicPr>
          <p:cNvPr id="174" name="coding.png" descr="coding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543773" y="4994021"/>
            <a:ext cx="2160861" cy="216086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5" name="data-analysis.png" descr="data-analysis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425251" y="5135599"/>
            <a:ext cx="2160861" cy="2160860"/>
          </a:xfrm>
          <a:prstGeom prst="rect">
            <a:avLst/>
          </a:prstGeom>
          <a:ln w="12700">
            <a:miter lim="400000"/>
          </a:ln>
        </p:spPr>
      </p:pic>
      <p:sp>
        <p:nvSpPr>
          <p:cNvPr id="176" name="Breast cancer is one of the most harmful diseases that negatively effects for women public health"/>
          <p:cNvSpPr txBox="1"/>
          <p:nvPr/>
        </p:nvSpPr>
        <p:spPr>
          <a:xfrm>
            <a:off x="9425251" y="7954859"/>
            <a:ext cx="5523815" cy="7696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000"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pPr/>
            <a:r>
              <a:t>Breast Cancer Data</a:t>
            </a:r>
          </a:p>
        </p:txBody>
      </p:sp>
      <p:sp>
        <p:nvSpPr>
          <p:cNvPr id="177" name="Breast cancer is one of the most harmful diseases that negatively effects for women public health"/>
          <p:cNvSpPr txBox="1"/>
          <p:nvPr/>
        </p:nvSpPr>
        <p:spPr>
          <a:xfrm>
            <a:off x="2057400" y="7954859"/>
            <a:ext cx="5523815" cy="7696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000"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pPr/>
            <a:r>
              <a:t>Breast Cancer Images</a:t>
            </a:r>
          </a:p>
        </p:txBody>
      </p:sp>
      <p:sp>
        <p:nvSpPr>
          <p:cNvPr id="178" name="Breast cancer is one of the most harmful diseases that negatively effects for women public health"/>
          <p:cNvSpPr txBox="1"/>
          <p:nvPr/>
        </p:nvSpPr>
        <p:spPr>
          <a:xfrm>
            <a:off x="16543773" y="7954859"/>
            <a:ext cx="7514431" cy="7696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000"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pPr/>
            <a:r>
              <a:t>Machine Learning Models</a:t>
            </a:r>
          </a:p>
        </p:txBody>
      </p:sp>
      <p:sp>
        <p:nvSpPr>
          <p:cNvPr id="179" name="Line"/>
          <p:cNvSpPr/>
          <p:nvPr/>
        </p:nvSpPr>
        <p:spPr>
          <a:xfrm>
            <a:off x="6442194" y="6424140"/>
            <a:ext cx="1859734" cy="1"/>
          </a:xfrm>
          <a:prstGeom prst="line">
            <a:avLst/>
          </a:prstGeom>
          <a:ln w="25400">
            <a:solidFill>
              <a:schemeClr val="accent5">
                <a:lumOff val="-9843"/>
              </a:schemeClr>
            </a:solidFill>
            <a:miter lim="400000"/>
            <a:tailEnd type="arrow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80" name="Line"/>
          <p:cNvSpPr/>
          <p:nvPr/>
        </p:nvSpPr>
        <p:spPr>
          <a:xfrm>
            <a:off x="13136345" y="6424140"/>
            <a:ext cx="1859734" cy="1"/>
          </a:xfrm>
          <a:prstGeom prst="line">
            <a:avLst/>
          </a:prstGeom>
          <a:ln w="25400">
            <a:solidFill>
              <a:schemeClr val="accent5">
                <a:lumOff val="-9843"/>
              </a:schemeClr>
            </a:solidFill>
            <a:miter lim="400000"/>
            <a:tailEnd type="arrow"/>
          </a:ln>
        </p:spPr>
        <p:txBody>
          <a:bodyPr lIns="45718" tIns="45718" rIns="45718" bIns="45718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Breast Cancer Ultrasound Images"/>
          <p:cNvSpPr txBox="1"/>
          <p:nvPr/>
        </p:nvSpPr>
        <p:spPr>
          <a:xfrm>
            <a:off x="1270000" y="2317236"/>
            <a:ext cx="9352179" cy="9083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800"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pPr/>
            <a:r>
              <a:t>Breast Cancer Data From Kaggle</a:t>
            </a:r>
          </a:p>
        </p:txBody>
      </p:sp>
      <p:sp>
        <p:nvSpPr>
          <p:cNvPr id="183" name="Breast Cancer Image Detection"/>
          <p:cNvSpPr txBox="1"/>
          <p:nvPr/>
        </p:nvSpPr>
        <p:spPr>
          <a:xfrm>
            <a:off x="1270000" y="925263"/>
            <a:ext cx="10626783" cy="15398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 algn="l" defTabSz="2438337">
              <a:lnSpc>
                <a:spcPct val="90000"/>
              </a:lnSpc>
              <a:defRPr b="1" spc="-275" sz="8000">
                <a:gradFill flip="none" rotWithShape="1">
                  <a:gsLst>
                    <a:gs pos="0">
                      <a:srgbClr val="D45550"/>
                    </a:gs>
                    <a:gs pos="100000">
                      <a:srgbClr val="00A2FF"/>
                    </a:gs>
                  </a:gsLst>
                  <a:lin ang="3960000" scaled="0"/>
                </a:gradFill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pPr/>
            <a:r>
              <a:t>Data Introduction</a:t>
            </a:r>
          </a:p>
        </p:txBody>
      </p:sp>
      <p:sp>
        <p:nvSpPr>
          <p:cNvPr id="184" name="Breast Cancer Image Detection Using ANN and CNN"/>
          <p:cNvSpPr txBox="1"/>
          <p:nvPr/>
        </p:nvSpPr>
        <p:spPr>
          <a:xfrm>
            <a:off x="1270000" y="12082185"/>
            <a:ext cx="9652000" cy="605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000">
                <a:latin typeface="Graphik Light"/>
                <a:ea typeface="Graphik Light"/>
                <a:cs typeface="Graphik Light"/>
                <a:sym typeface="Graphik Light"/>
              </a:defRPr>
            </a:lvl1pPr>
          </a:lstStyle>
          <a:p>
            <a:pPr/>
            <a:r>
              <a:t>Breast Cancer Detection</a:t>
            </a:r>
          </a:p>
        </p:txBody>
      </p:sp>
      <p:sp>
        <p:nvSpPr>
          <p:cNvPr id="185" name="1"/>
          <p:cNvSpPr txBox="1"/>
          <p:nvPr/>
        </p:nvSpPr>
        <p:spPr>
          <a:xfrm>
            <a:off x="22352640" y="12038052"/>
            <a:ext cx="659761" cy="694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>
              <a:defRPr sz="35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186" name="Breast Cancer Ultrasound Images"/>
          <p:cNvSpPr txBox="1"/>
          <p:nvPr/>
        </p:nvSpPr>
        <p:spPr>
          <a:xfrm>
            <a:off x="1270000" y="6686036"/>
            <a:ext cx="21844000" cy="33467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defRPr sz="4800"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pPr/>
            <a:r>
              <a:t>Breast Cancer Wisconsin (Diagnostic) Dataset [1] is one of the most popular dataset for predicting the input data is benign or malignant as the tumors of breast cancer.</a:t>
            </a:r>
          </a:p>
        </p:txBody>
      </p:sp>
      <p:pic>
        <p:nvPicPr>
          <p:cNvPr id="187" name="table-2.png" descr="table-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917905" y="3903411"/>
            <a:ext cx="2548190" cy="254818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Breast Cancer Ultrasound Images"/>
          <p:cNvSpPr txBox="1"/>
          <p:nvPr/>
        </p:nvSpPr>
        <p:spPr>
          <a:xfrm>
            <a:off x="1270000" y="2317236"/>
            <a:ext cx="9352179" cy="9083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800"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pPr/>
            <a:r>
              <a:t>Breast Cancer Data From Kaggle</a:t>
            </a:r>
          </a:p>
        </p:txBody>
      </p:sp>
      <p:sp>
        <p:nvSpPr>
          <p:cNvPr id="190" name="Breast Cancer Image Detection"/>
          <p:cNvSpPr txBox="1"/>
          <p:nvPr/>
        </p:nvSpPr>
        <p:spPr>
          <a:xfrm>
            <a:off x="1270000" y="925263"/>
            <a:ext cx="10626783" cy="15398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 algn="l" defTabSz="2438337">
              <a:lnSpc>
                <a:spcPct val="90000"/>
              </a:lnSpc>
              <a:defRPr b="1" spc="-275" sz="8000">
                <a:gradFill flip="none" rotWithShape="1">
                  <a:gsLst>
                    <a:gs pos="0">
                      <a:srgbClr val="D45550"/>
                    </a:gs>
                    <a:gs pos="100000">
                      <a:srgbClr val="00A2FF"/>
                    </a:gs>
                  </a:gsLst>
                  <a:lin ang="3960000" scaled="0"/>
                </a:gradFill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pPr/>
            <a:r>
              <a:t>Data Introduction</a:t>
            </a:r>
          </a:p>
        </p:txBody>
      </p:sp>
      <p:sp>
        <p:nvSpPr>
          <p:cNvPr id="191" name="Breast Cancer Image Detection Using ANN and CNN"/>
          <p:cNvSpPr txBox="1"/>
          <p:nvPr/>
        </p:nvSpPr>
        <p:spPr>
          <a:xfrm>
            <a:off x="1270000" y="12082185"/>
            <a:ext cx="9652000" cy="605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000">
                <a:latin typeface="Graphik Light"/>
                <a:ea typeface="Graphik Light"/>
                <a:cs typeface="Graphik Light"/>
                <a:sym typeface="Graphik Light"/>
              </a:defRPr>
            </a:lvl1pPr>
          </a:lstStyle>
          <a:p>
            <a:pPr/>
            <a:r>
              <a:t>Breast Cancer Detection</a:t>
            </a:r>
          </a:p>
        </p:txBody>
      </p:sp>
      <p:sp>
        <p:nvSpPr>
          <p:cNvPr id="192" name="1"/>
          <p:cNvSpPr txBox="1"/>
          <p:nvPr/>
        </p:nvSpPr>
        <p:spPr>
          <a:xfrm>
            <a:off x="22352640" y="12038052"/>
            <a:ext cx="659761" cy="694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>
              <a:defRPr sz="35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4</a:t>
            </a:r>
          </a:p>
        </p:txBody>
      </p:sp>
      <p:sp>
        <p:nvSpPr>
          <p:cNvPr id="193" name="Breast Cancer Ultrasound Images"/>
          <p:cNvSpPr txBox="1"/>
          <p:nvPr/>
        </p:nvSpPr>
        <p:spPr>
          <a:xfrm>
            <a:off x="12353998" y="5902345"/>
            <a:ext cx="10626783" cy="17211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800"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pPr/>
            <a:r>
              <a:t>Extract and compute from digital images of diagnosis</a:t>
            </a:r>
          </a:p>
        </p:txBody>
      </p:sp>
      <p:sp>
        <p:nvSpPr>
          <p:cNvPr id="194" name="30 Features"/>
          <p:cNvSpPr txBox="1"/>
          <p:nvPr/>
        </p:nvSpPr>
        <p:spPr>
          <a:xfrm>
            <a:off x="12353998" y="4615327"/>
            <a:ext cx="5744973" cy="1450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8000"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pPr/>
            <a:r>
              <a:t>30 Features</a:t>
            </a:r>
          </a:p>
        </p:txBody>
      </p:sp>
      <p:sp>
        <p:nvSpPr>
          <p:cNvPr id="195" name="Breast Cancer Ultrasound Images"/>
          <p:cNvSpPr txBox="1"/>
          <p:nvPr/>
        </p:nvSpPr>
        <p:spPr>
          <a:xfrm>
            <a:off x="12303198" y="9214820"/>
            <a:ext cx="10774693" cy="9083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800"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pPr/>
            <a:r>
              <a:t>Benign as 0 and Malignant as 1</a:t>
            </a:r>
          </a:p>
        </p:txBody>
      </p:sp>
      <p:sp>
        <p:nvSpPr>
          <p:cNvPr id="196" name="2 Labels"/>
          <p:cNvSpPr txBox="1"/>
          <p:nvPr/>
        </p:nvSpPr>
        <p:spPr>
          <a:xfrm>
            <a:off x="12379398" y="7890510"/>
            <a:ext cx="4000501" cy="1450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8000"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pPr/>
            <a:r>
              <a:t>2 Labels</a:t>
            </a:r>
          </a:p>
        </p:txBody>
      </p:sp>
      <p:sp>
        <p:nvSpPr>
          <p:cNvPr id="197" name="357 benign…"/>
          <p:cNvSpPr txBox="1"/>
          <p:nvPr/>
        </p:nvSpPr>
        <p:spPr>
          <a:xfrm>
            <a:off x="5935335" y="4613168"/>
            <a:ext cx="4766971" cy="2809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 sz="8000">
                <a:latin typeface="Graphik"/>
                <a:ea typeface="Graphik"/>
                <a:cs typeface="Graphik"/>
                <a:sym typeface="Graphik"/>
              </a:defRPr>
            </a:pPr>
            <a:r>
              <a:t>357 </a:t>
            </a:r>
            <a:r>
              <a:rPr sz="4800"/>
              <a:t>benign</a:t>
            </a:r>
            <a:r>
              <a:t> </a:t>
            </a:r>
          </a:p>
          <a:p>
            <a:pPr algn="l" defTabSz="457200">
              <a:defRPr sz="8000">
                <a:latin typeface="Graphik"/>
                <a:ea typeface="Graphik"/>
                <a:cs typeface="Graphik"/>
                <a:sym typeface="Graphik"/>
              </a:defRPr>
            </a:pPr>
            <a:r>
              <a:t>212 </a:t>
            </a:r>
            <a:r>
              <a:rPr sz="4800"/>
              <a:t>malignant</a:t>
            </a:r>
          </a:p>
        </p:txBody>
      </p:sp>
      <p:sp>
        <p:nvSpPr>
          <p:cNvPr id="198" name="569"/>
          <p:cNvSpPr txBox="1"/>
          <p:nvPr/>
        </p:nvSpPr>
        <p:spPr>
          <a:xfrm>
            <a:off x="1515735" y="4298358"/>
            <a:ext cx="3554731" cy="26225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15000"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pPr/>
            <a:r>
              <a:t>569</a:t>
            </a:r>
          </a:p>
        </p:txBody>
      </p:sp>
      <p:sp>
        <p:nvSpPr>
          <p:cNvPr id="199" name="Breast Cancer Ultrasound Images"/>
          <p:cNvSpPr txBox="1"/>
          <p:nvPr/>
        </p:nvSpPr>
        <p:spPr>
          <a:xfrm>
            <a:off x="1515735" y="6474454"/>
            <a:ext cx="10774693" cy="9083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800"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pPr/>
            <a:r>
              <a:t>Rows in total</a:t>
            </a:r>
          </a:p>
        </p:txBody>
      </p:sp>
      <p:pic>
        <p:nvPicPr>
          <p:cNvPr id="200" name="national-cancer-institute-mbL91Lg56zc-unsplash.jpg" descr="national-cancer-institute-mbL91Lg56zc-unsplash.jpg"/>
          <p:cNvPicPr>
            <a:picLocks noChangeAspect="1"/>
          </p:cNvPicPr>
          <p:nvPr/>
        </p:nvPicPr>
        <p:blipFill>
          <a:blip r:embed="rId2">
            <a:extLst/>
          </a:blip>
          <a:srcRect l="20366" t="53774" r="20366" b="28297"/>
          <a:stretch>
            <a:fillRect/>
          </a:stretch>
        </p:blipFill>
        <p:spPr>
          <a:xfrm>
            <a:off x="-1536700" y="7696706"/>
            <a:ext cx="12283524" cy="247738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Breast Cancer Image Detection"/>
          <p:cNvSpPr txBox="1"/>
          <p:nvPr/>
        </p:nvSpPr>
        <p:spPr>
          <a:xfrm>
            <a:off x="1270000" y="925263"/>
            <a:ext cx="10626783" cy="15398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 algn="l" defTabSz="2438337">
              <a:lnSpc>
                <a:spcPct val="90000"/>
              </a:lnSpc>
              <a:defRPr b="1" spc="-275" sz="8000">
                <a:gradFill flip="none" rotWithShape="1">
                  <a:gsLst>
                    <a:gs pos="0">
                      <a:srgbClr val="D45550"/>
                    </a:gs>
                    <a:gs pos="100000">
                      <a:srgbClr val="00A2FF"/>
                    </a:gs>
                  </a:gsLst>
                  <a:lin ang="3960000" scaled="0"/>
                </a:gradFill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pPr/>
            <a:r>
              <a:t>Data Visualization</a:t>
            </a:r>
          </a:p>
        </p:txBody>
      </p:sp>
      <p:sp>
        <p:nvSpPr>
          <p:cNvPr id="203" name="Breast Cancer Image Detection Using ANN and CNN"/>
          <p:cNvSpPr txBox="1"/>
          <p:nvPr/>
        </p:nvSpPr>
        <p:spPr>
          <a:xfrm>
            <a:off x="1270000" y="12082185"/>
            <a:ext cx="9652000" cy="605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000">
                <a:latin typeface="Graphik Light"/>
                <a:ea typeface="Graphik Light"/>
                <a:cs typeface="Graphik Light"/>
                <a:sym typeface="Graphik Light"/>
              </a:defRPr>
            </a:lvl1pPr>
          </a:lstStyle>
          <a:p>
            <a:pPr/>
            <a:r>
              <a:t>Breast Cancer Detection</a:t>
            </a:r>
          </a:p>
        </p:txBody>
      </p:sp>
      <p:sp>
        <p:nvSpPr>
          <p:cNvPr id="204" name="1"/>
          <p:cNvSpPr txBox="1"/>
          <p:nvPr/>
        </p:nvSpPr>
        <p:spPr>
          <a:xfrm>
            <a:off x="22352640" y="12038052"/>
            <a:ext cx="659761" cy="694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>
              <a:defRPr sz="35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5</a:t>
            </a:r>
          </a:p>
        </p:txBody>
      </p:sp>
      <p:pic>
        <p:nvPicPr>
          <p:cNvPr id="205" name="Unknown-15.png" descr="Unknown-1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428617" y="2995645"/>
            <a:ext cx="9526766" cy="9146518"/>
          </a:xfrm>
          <a:prstGeom prst="rect">
            <a:avLst/>
          </a:prstGeom>
          <a:ln w="12700">
            <a:miter lim="400000"/>
          </a:ln>
        </p:spPr>
      </p:pic>
      <p:sp>
        <p:nvSpPr>
          <p:cNvPr id="206" name="Breast Cancer Ultrasound Images"/>
          <p:cNvSpPr txBox="1"/>
          <p:nvPr/>
        </p:nvSpPr>
        <p:spPr>
          <a:xfrm>
            <a:off x="1269999" y="2317236"/>
            <a:ext cx="10705492" cy="9083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800"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pPr/>
            <a:r>
              <a:t>Heatmap of 10 features with Seaborn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Breast Cancer Image Detection"/>
          <p:cNvSpPr txBox="1"/>
          <p:nvPr/>
        </p:nvSpPr>
        <p:spPr>
          <a:xfrm>
            <a:off x="1270000" y="925263"/>
            <a:ext cx="10626783" cy="15398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 algn="l" defTabSz="2438337">
              <a:lnSpc>
                <a:spcPct val="90000"/>
              </a:lnSpc>
              <a:defRPr b="1" spc="-275" sz="8000">
                <a:gradFill flip="none" rotWithShape="1">
                  <a:gsLst>
                    <a:gs pos="0">
                      <a:srgbClr val="D45550"/>
                    </a:gs>
                    <a:gs pos="100000">
                      <a:srgbClr val="00A2FF"/>
                    </a:gs>
                  </a:gsLst>
                  <a:lin ang="3960000" scaled="0"/>
                </a:gradFill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pPr/>
            <a:r>
              <a:t>Data Visualization</a:t>
            </a:r>
          </a:p>
        </p:txBody>
      </p:sp>
      <p:sp>
        <p:nvSpPr>
          <p:cNvPr id="209" name="Breast Cancer Image Detection Using ANN and CNN"/>
          <p:cNvSpPr txBox="1"/>
          <p:nvPr/>
        </p:nvSpPr>
        <p:spPr>
          <a:xfrm>
            <a:off x="1270000" y="12082185"/>
            <a:ext cx="9652000" cy="605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000">
                <a:latin typeface="Graphik Light"/>
                <a:ea typeface="Graphik Light"/>
                <a:cs typeface="Graphik Light"/>
                <a:sym typeface="Graphik Light"/>
              </a:defRPr>
            </a:lvl1pPr>
          </a:lstStyle>
          <a:p>
            <a:pPr/>
            <a:r>
              <a:t>Breast Cancer Detection</a:t>
            </a:r>
          </a:p>
        </p:txBody>
      </p:sp>
      <p:sp>
        <p:nvSpPr>
          <p:cNvPr id="210" name="1"/>
          <p:cNvSpPr txBox="1"/>
          <p:nvPr/>
        </p:nvSpPr>
        <p:spPr>
          <a:xfrm>
            <a:off x="22352640" y="12038052"/>
            <a:ext cx="659761" cy="694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>
              <a:defRPr sz="35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6</a:t>
            </a:r>
          </a:p>
        </p:txBody>
      </p:sp>
      <p:sp>
        <p:nvSpPr>
          <p:cNvPr id="211" name="Breast Cancer Ultrasound Images"/>
          <p:cNvSpPr txBox="1"/>
          <p:nvPr/>
        </p:nvSpPr>
        <p:spPr>
          <a:xfrm>
            <a:off x="1270000" y="2317236"/>
            <a:ext cx="14929409" cy="9083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800"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pPr/>
            <a:r>
              <a:t>Strip Plot Using Seaborn of 3 features with 2 classes</a:t>
            </a:r>
          </a:p>
        </p:txBody>
      </p:sp>
      <p:pic>
        <p:nvPicPr>
          <p:cNvPr id="212" name="Unknown-5.png" descr="Unknown-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21978" y="3854531"/>
            <a:ext cx="6924149" cy="6838280"/>
          </a:xfrm>
          <a:prstGeom prst="rect">
            <a:avLst/>
          </a:prstGeom>
          <a:ln w="12700">
            <a:miter lim="400000"/>
          </a:ln>
        </p:spPr>
      </p:pic>
      <p:pic>
        <p:nvPicPr>
          <p:cNvPr id="213" name="Unknown-6.png" descr="Unknown-6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816200" y="3854531"/>
            <a:ext cx="6931956" cy="6838280"/>
          </a:xfrm>
          <a:prstGeom prst="rect">
            <a:avLst/>
          </a:prstGeom>
          <a:ln w="12700">
            <a:miter lim="400000"/>
          </a:ln>
        </p:spPr>
      </p:pic>
      <p:pic>
        <p:nvPicPr>
          <p:cNvPr id="214" name="Unknown-7.png" descr="Unknown-7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6518229" y="3854531"/>
            <a:ext cx="6924149" cy="683828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Breast Cancer Image Detection"/>
          <p:cNvSpPr txBox="1"/>
          <p:nvPr/>
        </p:nvSpPr>
        <p:spPr>
          <a:xfrm>
            <a:off x="1270000" y="925263"/>
            <a:ext cx="10626783" cy="15398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 algn="l" defTabSz="2438337">
              <a:lnSpc>
                <a:spcPct val="90000"/>
              </a:lnSpc>
              <a:defRPr b="1" spc="-275" sz="8000">
                <a:gradFill flip="none" rotWithShape="1">
                  <a:gsLst>
                    <a:gs pos="0">
                      <a:srgbClr val="D45550"/>
                    </a:gs>
                    <a:gs pos="100000">
                      <a:srgbClr val="00A2FF"/>
                    </a:gs>
                  </a:gsLst>
                  <a:lin ang="3960000" scaled="0"/>
                </a:gradFill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pPr/>
            <a:r>
              <a:t>Data Visualization</a:t>
            </a:r>
          </a:p>
        </p:txBody>
      </p:sp>
      <p:sp>
        <p:nvSpPr>
          <p:cNvPr id="217" name="Breast Cancer Image Detection Using ANN and CNN"/>
          <p:cNvSpPr txBox="1"/>
          <p:nvPr/>
        </p:nvSpPr>
        <p:spPr>
          <a:xfrm>
            <a:off x="1270000" y="12082185"/>
            <a:ext cx="9652000" cy="605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000">
                <a:latin typeface="Graphik Light"/>
                <a:ea typeface="Graphik Light"/>
                <a:cs typeface="Graphik Light"/>
                <a:sym typeface="Graphik Light"/>
              </a:defRPr>
            </a:lvl1pPr>
          </a:lstStyle>
          <a:p>
            <a:pPr/>
            <a:r>
              <a:t>Breast Cancer Detection</a:t>
            </a:r>
          </a:p>
        </p:txBody>
      </p:sp>
      <p:sp>
        <p:nvSpPr>
          <p:cNvPr id="218" name="1"/>
          <p:cNvSpPr txBox="1"/>
          <p:nvPr/>
        </p:nvSpPr>
        <p:spPr>
          <a:xfrm>
            <a:off x="22352640" y="12038052"/>
            <a:ext cx="659761" cy="694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>
              <a:defRPr sz="35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7</a:t>
            </a:r>
          </a:p>
        </p:txBody>
      </p:sp>
      <p:sp>
        <p:nvSpPr>
          <p:cNvPr id="219" name="Breast Cancer Ultrasound Images"/>
          <p:cNvSpPr txBox="1"/>
          <p:nvPr/>
        </p:nvSpPr>
        <p:spPr>
          <a:xfrm>
            <a:off x="1270000" y="2317236"/>
            <a:ext cx="20015302" cy="9083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800"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pPr/>
            <a:r>
              <a:t>Scatter Plot Using PCA by Selecting 2 Features to Represent on Graph</a:t>
            </a:r>
          </a:p>
        </p:txBody>
      </p:sp>
      <p:pic>
        <p:nvPicPr>
          <p:cNvPr id="220" name="Unknown-3.png" descr="Unknown-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60763" y="3926078"/>
            <a:ext cx="11662474" cy="74555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31_ColorGradientLight">
  <a:themeElements>
    <a:clrScheme name="31_ColorGradientLigh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31_ColorGradientLight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31_ColorGradient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Graphik Semibold"/>
            <a:ea typeface="Graphik Semibold"/>
            <a:cs typeface="Graphik Semibold"/>
            <a:sym typeface="Graphik Semi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Graphik Semibold"/>
            <a:ea typeface="Graphik Semibold"/>
            <a:cs typeface="Graphik Semibold"/>
            <a:sym typeface="Graphik Semi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31_ColorGradientLight">
  <a:themeElements>
    <a:clrScheme name="31_ColorGradientLigh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31_ColorGradientLight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31_ColorGradient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Graphik Semibold"/>
            <a:ea typeface="Graphik Semibold"/>
            <a:cs typeface="Graphik Semibold"/>
            <a:sym typeface="Graphik Semi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Graphik Semibold"/>
            <a:ea typeface="Graphik Semibold"/>
            <a:cs typeface="Graphik Semibold"/>
            <a:sym typeface="Graphik Semi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